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7" r:id="rId1"/>
  </p:sldMasterIdLst>
  <p:sldIdLst>
    <p:sldId id="256" r:id="rId2"/>
    <p:sldId id="275" r:id="rId3"/>
    <p:sldId id="258" r:id="rId4"/>
    <p:sldId id="259" r:id="rId5"/>
    <p:sldId id="260" r:id="rId6"/>
    <p:sldId id="276" r:id="rId7"/>
    <p:sldId id="262" r:id="rId8"/>
    <p:sldId id="263" r:id="rId9"/>
    <p:sldId id="264" r:id="rId10"/>
    <p:sldId id="265" r:id="rId11"/>
    <p:sldId id="266" r:id="rId12"/>
    <p:sldId id="277" r:id="rId13"/>
    <p:sldId id="279" r:id="rId14"/>
    <p:sldId id="280" r:id="rId15"/>
    <p:sldId id="281" r:id="rId16"/>
    <p:sldId id="268" r:id="rId17"/>
    <p:sldId id="269" r:id="rId18"/>
    <p:sldId id="271" r:id="rId19"/>
    <p:sldId id="272" r:id="rId20"/>
    <p:sldId id="27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E9C981-AFDB-4BE0-AAF6-41754E4E9F00}" type="doc">
      <dgm:prSet loTypeId="urn:microsoft.com/office/officeart/2005/8/layout/gear1" loCatId="cycle" qsTypeId="urn:microsoft.com/office/officeart/2005/8/quickstyle/simple1" qsCatId="simple" csTypeId="urn:microsoft.com/office/officeart/2005/8/colors/accent1_2" csCatId="accent1" phldr="1"/>
      <dgm:spPr/>
    </dgm:pt>
    <dgm:pt modelId="{C7356CCA-1439-4C75-9B43-8835D440AAF4}">
      <dgm:prSet phldrT="[Text]"/>
      <dgm:spPr>
        <a:solidFill>
          <a:srgbClr val="00B0F0"/>
        </a:solidFill>
      </dgm:spPr>
      <dgm:t>
        <a:bodyPr/>
        <a:lstStyle/>
        <a:p>
          <a:r>
            <a:rPr lang="tr-TR" b="1" dirty="0" err="1"/>
            <a:t>Independent</a:t>
          </a:r>
          <a:r>
            <a:rPr lang="tr-TR" b="1" dirty="0"/>
            <a:t> </a:t>
          </a:r>
          <a:r>
            <a:rPr lang="tr-TR" b="1" dirty="0" err="1"/>
            <a:t>Variables</a:t>
          </a:r>
          <a:endParaRPr lang="en-US" b="1" dirty="0"/>
        </a:p>
      </dgm:t>
    </dgm:pt>
    <dgm:pt modelId="{DCC6BD6D-FE53-4A2B-B3B6-998745223E19}" type="parTrans" cxnId="{0BA95805-ED3D-44B8-8D09-477985C86886}">
      <dgm:prSet/>
      <dgm:spPr/>
      <dgm:t>
        <a:bodyPr/>
        <a:lstStyle/>
        <a:p>
          <a:endParaRPr lang="en-US"/>
        </a:p>
      </dgm:t>
    </dgm:pt>
    <dgm:pt modelId="{049F7797-0AF7-4985-851C-FDE2F717EA22}" type="sibTrans" cxnId="{0BA95805-ED3D-44B8-8D09-477985C86886}">
      <dgm:prSet/>
      <dgm:spPr/>
      <dgm:t>
        <a:bodyPr/>
        <a:lstStyle/>
        <a:p>
          <a:endParaRPr lang="en-US"/>
        </a:p>
      </dgm:t>
    </dgm:pt>
    <dgm:pt modelId="{C6F3537F-2EDD-407F-B884-889EFBA045EF}">
      <dgm:prSet phldrT="[Text]"/>
      <dgm:spPr/>
      <dgm:t>
        <a:bodyPr/>
        <a:lstStyle/>
        <a:p>
          <a:r>
            <a:rPr lang="tr-TR" b="1" dirty="0" err="1"/>
            <a:t>Predictor</a:t>
          </a:r>
          <a:r>
            <a:rPr lang="tr-TR" b="1" dirty="0"/>
            <a:t> </a:t>
          </a:r>
          <a:r>
            <a:rPr lang="tr-TR" b="1" dirty="0" err="1"/>
            <a:t>Variables</a:t>
          </a:r>
          <a:endParaRPr lang="tr-TR" b="1" dirty="0"/>
        </a:p>
        <a:p>
          <a:r>
            <a:rPr lang="tr-TR" b="1" dirty="0"/>
            <a:t>(y)</a:t>
          </a:r>
          <a:endParaRPr lang="en-US" b="1" dirty="0"/>
        </a:p>
      </dgm:t>
    </dgm:pt>
    <dgm:pt modelId="{0D1808AF-4020-4ED0-8CE4-296C06CAED57}" type="parTrans" cxnId="{B9FF9004-9416-4731-A412-035B820C6A85}">
      <dgm:prSet/>
      <dgm:spPr/>
      <dgm:t>
        <a:bodyPr/>
        <a:lstStyle/>
        <a:p>
          <a:endParaRPr lang="en-US"/>
        </a:p>
      </dgm:t>
    </dgm:pt>
    <dgm:pt modelId="{5E65F5F1-5B9D-4255-AFA4-1870C9378DCB}" type="sibTrans" cxnId="{B9FF9004-9416-4731-A412-035B820C6A85}">
      <dgm:prSet/>
      <dgm:spPr/>
      <dgm:t>
        <a:bodyPr/>
        <a:lstStyle/>
        <a:p>
          <a:endParaRPr lang="en-US"/>
        </a:p>
      </dgm:t>
    </dgm:pt>
    <dgm:pt modelId="{EC02EB13-3C0D-4624-A2A5-F7B1DC2557F5}">
      <dgm:prSet phldrT="[Text]"/>
      <dgm:spPr>
        <a:solidFill>
          <a:schemeClr val="bg2">
            <a:lumMod val="75000"/>
          </a:schemeClr>
        </a:solidFill>
        <a:ln>
          <a:solidFill>
            <a:schemeClr val="bg2">
              <a:lumMod val="75000"/>
            </a:schemeClr>
          </a:solidFill>
        </a:ln>
      </dgm:spPr>
      <dgm:t>
        <a:bodyPr/>
        <a:lstStyle/>
        <a:p>
          <a:r>
            <a:rPr lang="tr-TR" b="1" dirty="0" err="1"/>
            <a:t>Noise</a:t>
          </a:r>
          <a:r>
            <a:rPr lang="tr-TR" b="1" dirty="0"/>
            <a:t> </a:t>
          </a:r>
          <a:r>
            <a:rPr lang="tr-TR" b="1" dirty="0" err="1"/>
            <a:t>Variables</a:t>
          </a:r>
          <a:endParaRPr lang="en-US" b="1" dirty="0"/>
        </a:p>
      </dgm:t>
    </dgm:pt>
    <dgm:pt modelId="{D3525129-F0CB-4633-BC64-4C4EC2A7E2DD}" type="parTrans" cxnId="{35951B37-7425-461B-8381-2D482F8CBF93}">
      <dgm:prSet/>
      <dgm:spPr/>
      <dgm:t>
        <a:bodyPr/>
        <a:lstStyle/>
        <a:p>
          <a:endParaRPr lang="en-US"/>
        </a:p>
      </dgm:t>
    </dgm:pt>
    <dgm:pt modelId="{9AE7391D-895B-4786-8D50-7552FD495884}" type="sibTrans" cxnId="{35951B37-7425-461B-8381-2D482F8CBF93}">
      <dgm:prSet/>
      <dgm:spPr/>
      <dgm:t>
        <a:bodyPr/>
        <a:lstStyle/>
        <a:p>
          <a:endParaRPr lang="en-US"/>
        </a:p>
      </dgm:t>
    </dgm:pt>
    <dgm:pt modelId="{151FFFEF-070F-416B-91FB-DF23FF500B76}" type="pres">
      <dgm:prSet presAssocID="{F2E9C981-AFDB-4BE0-AAF6-41754E4E9F00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A62FB389-605E-47FC-842E-9CC626B03EFE}" type="pres">
      <dgm:prSet presAssocID="{C7356CCA-1439-4C75-9B43-8835D440AAF4}" presName="gear1" presStyleLbl="node1" presStyleIdx="0" presStyleCnt="3">
        <dgm:presLayoutVars>
          <dgm:chMax val="1"/>
          <dgm:bulletEnabled val="1"/>
        </dgm:presLayoutVars>
      </dgm:prSet>
      <dgm:spPr/>
    </dgm:pt>
    <dgm:pt modelId="{99C579B4-CC3A-49EC-9070-7BA07D1CC440}" type="pres">
      <dgm:prSet presAssocID="{C7356CCA-1439-4C75-9B43-8835D440AAF4}" presName="gear1srcNode" presStyleLbl="node1" presStyleIdx="0" presStyleCnt="3"/>
      <dgm:spPr/>
    </dgm:pt>
    <dgm:pt modelId="{C9B99152-D3EA-4890-990F-FF6CED1AA785}" type="pres">
      <dgm:prSet presAssocID="{C7356CCA-1439-4C75-9B43-8835D440AAF4}" presName="gear1dstNode" presStyleLbl="node1" presStyleIdx="0" presStyleCnt="3"/>
      <dgm:spPr/>
    </dgm:pt>
    <dgm:pt modelId="{BD0B5CE6-EBF6-4684-B11F-6EE383D4637E}" type="pres">
      <dgm:prSet presAssocID="{C6F3537F-2EDD-407F-B884-889EFBA045EF}" presName="gear2" presStyleLbl="node1" presStyleIdx="1" presStyleCnt="3">
        <dgm:presLayoutVars>
          <dgm:chMax val="1"/>
          <dgm:bulletEnabled val="1"/>
        </dgm:presLayoutVars>
      </dgm:prSet>
      <dgm:spPr/>
    </dgm:pt>
    <dgm:pt modelId="{44822E56-3175-4B06-B23D-E7B02E0613C1}" type="pres">
      <dgm:prSet presAssocID="{C6F3537F-2EDD-407F-B884-889EFBA045EF}" presName="gear2srcNode" presStyleLbl="node1" presStyleIdx="1" presStyleCnt="3"/>
      <dgm:spPr/>
    </dgm:pt>
    <dgm:pt modelId="{B8837E5D-558D-4096-9A03-C4D4B74320A4}" type="pres">
      <dgm:prSet presAssocID="{C6F3537F-2EDD-407F-B884-889EFBA045EF}" presName="gear2dstNode" presStyleLbl="node1" presStyleIdx="1" presStyleCnt="3"/>
      <dgm:spPr/>
    </dgm:pt>
    <dgm:pt modelId="{91EADAA1-CAB6-4374-9986-E80AE4BE3A1F}" type="pres">
      <dgm:prSet presAssocID="{EC02EB13-3C0D-4624-A2A5-F7B1DC2557F5}" presName="gear3" presStyleLbl="node1" presStyleIdx="2" presStyleCnt="3"/>
      <dgm:spPr/>
    </dgm:pt>
    <dgm:pt modelId="{55E0B5CB-0C1F-412C-B891-F4EA78725BAC}" type="pres">
      <dgm:prSet presAssocID="{EC02EB13-3C0D-4624-A2A5-F7B1DC2557F5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94127817-C090-4F44-9B24-ADD9AD740128}" type="pres">
      <dgm:prSet presAssocID="{EC02EB13-3C0D-4624-A2A5-F7B1DC2557F5}" presName="gear3srcNode" presStyleLbl="node1" presStyleIdx="2" presStyleCnt="3"/>
      <dgm:spPr/>
    </dgm:pt>
    <dgm:pt modelId="{EFD70FE5-8DAE-4F48-AF49-2382B2B7FFBE}" type="pres">
      <dgm:prSet presAssocID="{EC02EB13-3C0D-4624-A2A5-F7B1DC2557F5}" presName="gear3dstNode" presStyleLbl="node1" presStyleIdx="2" presStyleCnt="3"/>
      <dgm:spPr/>
    </dgm:pt>
    <dgm:pt modelId="{2C94E8CA-E089-474E-A651-BA35EBC22D55}" type="pres">
      <dgm:prSet presAssocID="{049F7797-0AF7-4985-851C-FDE2F717EA22}" presName="connector1" presStyleLbl="sibTrans2D1" presStyleIdx="0" presStyleCnt="3"/>
      <dgm:spPr/>
    </dgm:pt>
    <dgm:pt modelId="{D9162A22-D207-43FF-A5FC-8933094F3DC9}" type="pres">
      <dgm:prSet presAssocID="{5E65F5F1-5B9D-4255-AFA4-1870C9378DCB}" presName="connector2" presStyleLbl="sibTrans2D1" presStyleIdx="1" presStyleCnt="3"/>
      <dgm:spPr/>
    </dgm:pt>
    <dgm:pt modelId="{06D8828D-FFC2-45CF-8E7B-20A15E347DEF}" type="pres">
      <dgm:prSet presAssocID="{9AE7391D-895B-4786-8D50-7552FD495884}" presName="connector3" presStyleLbl="sibTrans2D1" presStyleIdx="2" presStyleCnt="3"/>
      <dgm:spPr/>
    </dgm:pt>
  </dgm:ptLst>
  <dgm:cxnLst>
    <dgm:cxn modelId="{B9FF9004-9416-4731-A412-035B820C6A85}" srcId="{F2E9C981-AFDB-4BE0-AAF6-41754E4E9F00}" destId="{C6F3537F-2EDD-407F-B884-889EFBA045EF}" srcOrd="1" destOrd="0" parTransId="{0D1808AF-4020-4ED0-8CE4-296C06CAED57}" sibTransId="{5E65F5F1-5B9D-4255-AFA4-1870C9378DCB}"/>
    <dgm:cxn modelId="{0BA95805-ED3D-44B8-8D09-477985C86886}" srcId="{F2E9C981-AFDB-4BE0-AAF6-41754E4E9F00}" destId="{C7356CCA-1439-4C75-9B43-8835D440AAF4}" srcOrd="0" destOrd="0" parTransId="{DCC6BD6D-FE53-4A2B-B3B6-998745223E19}" sibTransId="{049F7797-0AF7-4985-851C-FDE2F717EA22}"/>
    <dgm:cxn modelId="{82E88F2C-137C-43D3-850C-6C4C5EEDEEC4}" type="presOf" srcId="{EC02EB13-3C0D-4624-A2A5-F7B1DC2557F5}" destId="{EFD70FE5-8DAE-4F48-AF49-2382B2B7FFBE}" srcOrd="3" destOrd="0" presId="urn:microsoft.com/office/officeart/2005/8/layout/gear1"/>
    <dgm:cxn modelId="{CF39762D-1E60-48C3-939B-53EA4315DF20}" type="presOf" srcId="{5E65F5F1-5B9D-4255-AFA4-1870C9378DCB}" destId="{D9162A22-D207-43FF-A5FC-8933094F3DC9}" srcOrd="0" destOrd="0" presId="urn:microsoft.com/office/officeart/2005/8/layout/gear1"/>
    <dgm:cxn modelId="{72EAF133-79E7-4E43-8A29-93DD467A22AE}" type="presOf" srcId="{9AE7391D-895B-4786-8D50-7552FD495884}" destId="{06D8828D-FFC2-45CF-8E7B-20A15E347DEF}" srcOrd="0" destOrd="0" presId="urn:microsoft.com/office/officeart/2005/8/layout/gear1"/>
    <dgm:cxn modelId="{35951B37-7425-461B-8381-2D482F8CBF93}" srcId="{F2E9C981-AFDB-4BE0-AAF6-41754E4E9F00}" destId="{EC02EB13-3C0D-4624-A2A5-F7B1DC2557F5}" srcOrd="2" destOrd="0" parTransId="{D3525129-F0CB-4633-BC64-4C4EC2A7E2DD}" sibTransId="{9AE7391D-895B-4786-8D50-7552FD495884}"/>
    <dgm:cxn modelId="{60B56675-38AF-4469-9D04-1A4BB676ABF7}" type="presOf" srcId="{EC02EB13-3C0D-4624-A2A5-F7B1DC2557F5}" destId="{55E0B5CB-0C1F-412C-B891-F4EA78725BAC}" srcOrd="1" destOrd="0" presId="urn:microsoft.com/office/officeart/2005/8/layout/gear1"/>
    <dgm:cxn modelId="{A0B66D82-AC54-4419-80FE-F39C599C816B}" type="presOf" srcId="{F2E9C981-AFDB-4BE0-AAF6-41754E4E9F00}" destId="{151FFFEF-070F-416B-91FB-DF23FF500B76}" srcOrd="0" destOrd="0" presId="urn:microsoft.com/office/officeart/2005/8/layout/gear1"/>
    <dgm:cxn modelId="{D5BEA483-A81A-4194-AC9D-77CEC5938D96}" type="presOf" srcId="{C7356CCA-1439-4C75-9B43-8835D440AAF4}" destId="{C9B99152-D3EA-4890-990F-FF6CED1AA785}" srcOrd="2" destOrd="0" presId="urn:microsoft.com/office/officeart/2005/8/layout/gear1"/>
    <dgm:cxn modelId="{D66DAE8E-DD18-4C1D-8DBD-BDE72E6878A3}" type="presOf" srcId="{C6F3537F-2EDD-407F-B884-889EFBA045EF}" destId="{BD0B5CE6-EBF6-4684-B11F-6EE383D4637E}" srcOrd="0" destOrd="0" presId="urn:microsoft.com/office/officeart/2005/8/layout/gear1"/>
    <dgm:cxn modelId="{858C6F96-3945-44BB-8A5D-A0CE2A5B519D}" type="presOf" srcId="{EC02EB13-3C0D-4624-A2A5-F7B1DC2557F5}" destId="{91EADAA1-CAB6-4374-9986-E80AE4BE3A1F}" srcOrd="0" destOrd="0" presId="urn:microsoft.com/office/officeart/2005/8/layout/gear1"/>
    <dgm:cxn modelId="{51079FA5-3552-4DCF-BFDD-396B6F1AE323}" type="presOf" srcId="{049F7797-0AF7-4985-851C-FDE2F717EA22}" destId="{2C94E8CA-E089-474E-A651-BA35EBC22D55}" srcOrd="0" destOrd="0" presId="urn:microsoft.com/office/officeart/2005/8/layout/gear1"/>
    <dgm:cxn modelId="{DA3495B3-47AB-4F30-9ED7-3869D4E10E75}" type="presOf" srcId="{EC02EB13-3C0D-4624-A2A5-F7B1DC2557F5}" destId="{94127817-C090-4F44-9B24-ADD9AD740128}" srcOrd="2" destOrd="0" presId="urn:microsoft.com/office/officeart/2005/8/layout/gear1"/>
    <dgm:cxn modelId="{F6D95BBB-F2D2-48E6-BD38-FF9AA0A68F7D}" type="presOf" srcId="{C7356CCA-1439-4C75-9B43-8835D440AAF4}" destId="{99C579B4-CC3A-49EC-9070-7BA07D1CC440}" srcOrd="1" destOrd="0" presId="urn:microsoft.com/office/officeart/2005/8/layout/gear1"/>
    <dgm:cxn modelId="{7D44FDCD-54D1-4FC6-B7E3-CCFB57FA7E53}" type="presOf" srcId="{C7356CCA-1439-4C75-9B43-8835D440AAF4}" destId="{A62FB389-605E-47FC-842E-9CC626B03EFE}" srcOrd="0" destOrd="0" presId="urn:microsoft.com/office/officeart/2005/8/layout/gear1"/>
    <dgm:cxn modelId="{BB4BD2D5-5205-4208-AAD4-94FF94521424}" type="presOf" srcId="{C6F3537F-2EDD-407F-B884-889EFBA045EF}" destId="{44822E56-3175-4B06-B23D-E7B02E0613C1}" srcOrd="1" destOrd="0" presId="urn:microsoft.com/office/officeart/2005/8/layout/gear1"/>
    <dgm:cxn modelId="{C77F4CEA-3D2B-47A1-9418-9575ACFFC208}" type="presOf" srcId="{C6F3537F-2EDD-407F-B884-889EFBA045EF}" destId="{B8837E5D-558D-4096-9A03-C4D4B74320A4}" srcOrd="2" destOrd="0" presId="urn:microsoft.com/office/officeart/2005/8/layout/gear1"/>
    <dgm:cxn modelId="{95B27ACC-8372-4052-8A96-7F2F531780E2}" type="presParOf" srcId="{151FFFEF-070F-416B-91FB-DF23FF500B76}" destId="{A62FB389-605E-47FC-842E-9CC626B03EFE}" srcOrd="0" destOrd="0" presId="urn:microsoft.com/office/officeart/2005/8/layout/gear1"/>
    <dgm:cxn modelId="{BEF71E50-D947-4CD1-B212-B23460B61BC5}" type="presParOf" srcId="{151FFFEF-070F-416B-91FB-DF23FF500B76}" destId="{99C579B4-CC3A-49EC-9070-7BA07D1CC440}" srcOrd="1" destOrd="0" presId="urn:microsoft.com/office/officeart/2005/8/layout/gear1"/>
    <dgm:cxn modelId="{681B9CEA-D9E6-4DA5-8FDB-188E64C977A9}" type="presParOf" srcId="{151FFFEF-070F-416B-91FB-DF23FF500B76}" destId="{C9B99152-D3EA-4890-990F-FF6CED1AA785}" srcOrd="2" destOrd="0" presId="urn:microsoft.com/office/officeart/2005/8/layout/gear1"/>
    <dgm:cxn modelId="{2B0361CD-3108-4503-9625-0A710D5FF768}" type="presParOf" srcId="{151FFFEF-070F-416B-91FB-DF23FF500B76}" destId="{BD0B5CE6-EBF6-4684-B11F-6EE383D4637E}" srcOrd="3" destOrd="0" presId="urn:microsoft.com/office/officeart/2005/8/layout/gear1"/>
    <dgm:cxn modelId="{35D0AD76-B02F-450F-A970-A3D3AA7C18C1}" type="presParOf" srcId="{151FFFEF-070F-416B-91FB-DF23FF500B76}" destId="{44822E56-3175-4B06-B23D-E7B02E0613C1}" srcOrd="4" destOrd="0" presId="urn:microsoft.com/office/officeart/2005/8/layout/gear1"/>
    <dgm:cxn modelId="{FD8A781F-BF3A-4947-B8D6-B2DB72E2BA13}" type="presParOf" srcId="{151FFFEF-070F-416B-91FB-DF23FF500B76}" destId="{B8837E5D-558D-4096-9A03-C4D4B74320A4}" srcOrd="5" destOrd="0" presId="urn:microsoft.com/office/officeart/2005/8/layout/gear1"/>
    <dgm:cxn modelId="{35EB02EE-8786-4EEC-8BA0-53208E762CAA}" type="presParOf" srcId="{151FFFEF-070F-416B-91FB-DF23FF500B76}" destId="{91EADAA1-CAB6-4374-9986-E80AE4BE3A1F}" srcOrd="6" destOrd="0" presId="urn:microsoft.com/office/officeart/2005/8/layout/gear1"/>
    <dgm:cxn modelId="{57266853-0E2B-496D-91EB-55D3600DF7E7}" type="presParOf" srcId="{151FFFEF-070F-416B-91FB-DF23FF500B76}" destId="{55E0B5CB-0C1F-412C-B891-F4EA78725BAC}" srcOrd="7" destOrd="0" presId="urn:microsoft.com/office/officeart/2005/8/layout/gear1"/>
    <dgm:cxn modelId="{8AC1A9DC-B0D5-4F58-A63D-07F461CD4CB0}" type="presParOf" srcId="{151FFFEF-070F-416B-91FB-DF23FF500B76}" destId="{94127817-C090-4F44-9B24-ADD9AD740128}" srcOrd="8" destOrd="0" presId="urn:microsoft.com/office/officeart/2005/8/layout/gear1"/>
    <dgm:cxn modelId="{C94534FE-43EC-4366-83D6-863BC07C0D21}" type="presParOf" srcId="{151FFFEF-070F-416B-91FB-DF23FF500B76}" destId="{EFD70FE5-8DAE-4F48-AF49-2382B2B7FFBE}" srcOrd="9" destOrd="0" presId="urn:microsoft.com/office/officeart/2005/8/layout/gear1"/>
    <dgm:cxn modelId="{02DD63B4-E700-4603-B515-9FE762B52266}" type="presParOf" srcId="{151FFFEF-070F-416B-91FB-DF23FF500B76}" destId="{2C94E8CA-E089-474E-A651-BA35EBC22D55}" srcOrd="10" destOrd="0" presId="urn:microsoft.com/office/officeart/2005/8/layout/gear1"/>
    <dgm:cxn modelId="{83D07B6A-7AA6-4296-8E5B-1049CC6C47FE}" type="presParOf" srcId="{151FFFEF-070F-416B-91FB-DF23FF500B76}" destId="{D9162A22-D207-43FF-A5FC-8933094F3DC9}" srcOrd="11" destOrd="0" presId="urn:microsoft.com/office/officeart/2005/8/layout/gear1"/>
    <dgm:cxn modelId="{5D774B7E-D023-49A8-BF3C-2601908B10E0}" type="presParOf" srcId="{151FFFEF-070F-416B-91FB-DF23FF500B76}" destId="{06D8828D-FFC2-45CF-8E7B-20A15E347DEF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2FB389-605E-47FC-842E-9CC626B03EFE}">
      <dsp:nvSpPr>
        <dsp:cNvPr id="0" name=""/>
        <dsp:cNvSpPr/>
      </dsp:nvSpPr>
      <dsp:spPr>
        <a:xfrm>
          <a:off x="3451965" y="2179320"/>
          <a:ext cx="2663613" cy="2663613"/>
        </a:xfrm>
        <a:prstGeom prst="gear9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b="1" kern="1200" dirty="0" err="1"/>
            <a:t>Independent</a:t>
          </a:r>
          <a:r>
            <a:rPr lang="tr-TR" sz="1600" b="1" kern="1200" dirty="0"/>
            <a:t> </a:t>
          </a:r>
          <a:r>
            <a:rPr lang="tr-TR" sz="1600" b="1" kern="1200" dirty="0" err="1"/>
            <a:t>Variables</a:t>
          </a:r>
          <a:endParaRPr lang="en-US" sz="1600" b="1" kern="1200" dirty="0"/>
        </a:p>
      </dsp:txBody>
      <dsp:txXfrm>
        <a:off x="3987470" y="2803259"/>
        <a:ext cx="1592603" cy="1369152"/>
      </dsp:txXfrm>
    </dsp:sp>
    <dsp:sp modelId="{BD0B5CE6-EBF6-4684-B11F-6EE383D4637E}">
      <dsp:nvSpPr>
        <dsp:cNvPr id="0" name=""/>
        <dsp:cNvSpPr/>
      </dsp:nvSpPr>
      <dsp:spPr>
        <a:xfrm>
          <a:off x="1902226" y="1549738"/>
          <a:ext cx="1937173" cy="1937173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b="1" kern="1200" dirty="0" err="1"/>
            <a:t>Predictor</a:t>
          </a:r>
          <a:r>
            <a:rPr lang="tr-TR" sz="1600" b="1" kern="1200" dirty="0"/>
            <a:t> </a:t>
          </a:r>
          <a:r>
            <a:rPr lang="tr-TR" sz="1600" b="1" kern="1200" dirty="0" err="1"/>
            <a:t>Variables</a:t>
          </a:r>
          <a:endParaRPr lang="tr-TR" sz="1600" b="1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b="1" kern="1200" dirty="0"/>
            <a:t>(y)</a:t>
          </a:r>
          <a:endParaRPr lang="en-US" sz="1600" b="1" kern="1200" dirty="0"/>
        </a:p>
      </dsp:txBody>
      <dsp:txXfrm>
        <a:off x="2389915" y="2040375"/>
        <a:ext cx="961795" cy="955899"/>
      </dsp:txXfrm>
    </dsp:sp>
    <dsp:sp modelId="{91EADAA1-CAB6-4374-9986-E80AE4BE3A1F}">
      <dsp:nvSpPr>
        <dsp:cNvPr id="0" name=""/>
        <dsp:cNvSpPr/>
      </dsp:nvSpPr>
      <dsp:spPr>
        <a:xfrm rot="20700000">
          <a:off x="2987241" y="213286"/>
          <a:ext cx="1898034" cy="1898034"/>
        </a:xfrm>
        <a:prstGeom prst="gear6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b="1" kern="1200" dirty="0" err="1"/>
            <a:t>Noise</a:t>
          </a:r>
          <a:r>
            <a:rPr lang="tr-TR" sz="1600" b="1" kern="1200" dirty="0"/>
            <a:t> </a:t>
          </a:r>
          <a:r>
            <a:rPr lang="tr-TR" sz="1600" b="1" kern="1200" dirty="0" err="1"/>
            <a:t>Variables</a:t>
          </a:r>
          <a:endParaRPr lang="en-US" sz="1600" b="1" kern="1200" dirty="0"/>
        </a:p>
      </dsp:txBody>
      <dsp:txXfrm rot="-20700000">
        <a:off x="3403536" y="629581"/>
        <a:ext cx="1065445" cy="1065445"/>
      </dsp:txXfrm>
    </dsp:sp>
    <dsp:sp modelId="{2C94E8CA-E089-474E-A651-BA35EBC22D55}">
      <dsp:nvSpPr>
        <dsp:cNvPr id="0" name=""/>
        <dsp:cNvSpPr/>
      </dsp:nvSpPr>
      <dsp:spPr>
        <a:xfrm>
          <a:off x="3254336" y="1773287"/>
          <a:ext cx="3409425" cy="3409425"/>
        </a:xfrm>
        <a:prstGeom prst="circularArrow">
          <a:avLst>
            <a:gd name="adj1" fmla="val 4687"/>
            <a:gd name="adj2" fmla="val 299029"/>
            <a:gd name="adj3" fmla="val 2529743"/>
            <a:gd name="adj4" fmla="val 15832331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162A22-D207-43FF-A5FC-8933094F3DC9}">
      <dsp:nvSpPr>
        <dsp:cNvPr id="0" name=""/>
        <dsp:cNvSpPr/>
      </dsp:nvSpPr>
      <dsp:spPr>
        <a:xfrm>
          <a:off x="1559157" y="1118332"/>
          <a:ext cx="2477160" cy="2477160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D8828D-FFC2-45CF-8E7B-20A15E347DEF}">
      <dsp:nvSpPr>
        <dsp:cNvPr id="0" name=""/>
        <dsp:cNvSpPr/>
      </dsp:nvSpPr>
      <dsp:spPr>
        <a:xfrm>
          <a:off x="2548206" y="-205237"/>
          <a:ext cx="2670878" cy="2670878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18-Mar-24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446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18-Mar-24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761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18-Mar-24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682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18-Mar-24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670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18-Mar-24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456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18-Mar-24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325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pPr/>
              <a:t>18-Mar-24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15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18-Mar-24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065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18-Mar-24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768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18-Mar-24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65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F3E8B1C-86EF-43CF-8304-249481088644}" type="datetimeFigureOut">
              <a:rPr lang="en-US" smtClean="0"/>
              <a:t>18-Mar-24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778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F3E8B1C-86EF-43CF-8304-249481088644}" type="datetimeFigureOut">
              <a:rPr lang="en-US" smtClean="0"/>
              <a:pPr/>
              <a:t>18-Mar-24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220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D239-DA3B-4878-9943-45F6F6A030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8969" y="2386744"/>
            <a:ext cx="5928358" cy="1645920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1800" b="1" dirty="0" err="1"/>
              <a:t>Trivalley</a:t>
            </a:r>
            <a:r>
              <a:rPr lang="en-US" sz="1800" b="1" dirty="0"/>
              <a:t> Bike Customer Average Monthly Spending and Likely Buyer</a:t>
            </a:r>
            <a:r>
              <a:rPr lang="tr-TR" sz="1800" b="1" dirty="0"/>
              <a:t> </a:t>
            </a:r>
            <a:r>
              <a:rPr lang="en-US" sz="1800" b="1" dirty="0"/>
              <a:t>Using</a:t>
            </a:r>
            <a:br>
              <a:rPr lang="en-US" sz="1800" b="1" dirty="0"/>
            </a:br>
            <a:r>
              <a:rPr lang="en-US" sz="1800" b="1" i="1" dirty="0">
                <a:solidFill>
                  <a:srgbClr val="FF0000"/>
                </a:solidFill>
              </a:rPr>
              <a:t>Predictive Analytics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A5D8B4-0A15-F0F5-6894-EEF7A2800F12}"/>
              </a:ext>
            </a:extLst>
          </p:cNvPr>
          <p:cNvSpPr txBox="1"/>
          <p:nvPr/>
        </p:nvSpPr>
        <p:spPr>
          <a:xfrm>
            <a:off x="5458969" y="4352544"/>
            <a:ext cx="5928358" cy="12398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spcBef>
                <a:spcPts val="1000"/>
              </a:spcBef>
              <a:spcAft>
                <a:spcPts val="200"/>
              </a:spcAft>
              <a:buClr>
                <a:schemeClr val="accent2"/>
              </a:buClr>
              <a:buSzPct val="100000"/>
            </a:pPr>
            <a:r>
              <a:rPr lang="en-US" sz="2000" b="1" cap="all" spc="200">
                <a:solidFill>
                  <a:schemeClr val="tx1">
                    <a:lumMod val="75000"/>
                    <a:lumOff val="25000"/>
                  </a:schemeClr>
                </a:solidFill>
              </a:rPr>
              <a:t>Tuba Meric</a:t>
            </a:r>
          </a:p>
        </p:txBody>
      </p:sp>
      <p:pic>
        <p:nvPicPr>
          <p:cNvPr id="4" name="Picture 2" descr="A row of colorful bicycles&#10;&#10;Description automatically generated">
            <a:extLst>
              <a:ext uri="{FF2B5EF4-FFF2-40B4-BE49-F238E27FC236}">
                <a16:creationId xmlns:a16="http://schemas.microsoft.com/office/drawing/2014/main" id="{A3B7584E-2030-43FF-A8F6-663CFF421A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1" r="41254"/>
          <a:stretch/>
        </p:blipFill>
        <p:spPr>
          <a:xfrm>
            <a:off x="20" y="10"/>
            <a:ext cx="465427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5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Autofit/>
          </a:bodyPr>
          <a:lstStyle/>
          <a:p>
            <a:r>
              <a:rPr lang="tr-TR" sz="2000" dirty="0" err="1"/>
              <a:t>RelatIonshIp</a:t>
            </a:r>
            <a:r>
              <a:rPr lang="tr-TR" sz="2000" dirty="0"/>
              <a:t> </a:t>
            </a:r>
            <a:r>
              <a:rPr lang="tr-TR" sz="2000" dirty="0" err="1"/>
              <a:t>between</a:t>
            </a:r>
            <a:r>
              <a:rPr lang="tr-TR" sz="2000" dirty="0"/>
              <a:t> </a:t>
            </a:r>
            <a:r>
              <a:rPr lang="tr-TR" sz="2000" dirty="0" err="1"/>
              <a:t>Number</a:t>
            </a:r>
            <a:r>
              <a:rPr lang="tr-TR" sz="2000" dirty="0"/>
              <a:t> of </a:t>
            </a:r>
            <a:r>
              <a:rPr lang="tr-TR" sz="2000" dirty="0" err="1"/>
              <a:t>ChIldren</a:t>
            </a:r>
            <a:r>
              <a:rPr lang="tr-TR" sz="2000" dirty="0"/>
              <a:t> </a:t>
            </a:r>
            <a:r>
              <a:rPr lang="tr-TR" sz="2000" dirty="0" err="1"/>
              <a:t>and</a:t>
            </a:r>
            <a:r>
              <a:rPr lang="tr-TR" sz="2000" dirty="0"/>
              <a:t> </a:t>
            </a:r>
            <a:r>
              <a:rPr lang="tr-TR" sz="2000" dirty="0" err="1"/>
              <a:t>BIke</a:t>
            </a:r>
            <a:r>
              <a:rPr lang="tr-TR" sz="2000" dirty="0"/>
              <a:t> </a:t>
            </a:r>
            <a:r>
              <a:rPr lang="tr-TR" sz="2000" dirty="0" err="1"/>
              <a:t>Buyers</a:t>
            </a:r>
            <a:endParaRPr lang="en-US" sz="20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42DE318-8F52-4350-BEA7-B8012595FBFE}"/>
              </a:ext>
            </a:extLst>
          </p:cNvPr>
          <p:cNvGrpSpPr/>
          <p:nvPr/>
        </p:nvGrpSpPr>
        <p:grpSpPr>
          <a:xfrm>
            <a:off x="844446" y="5063388"/>
            <a:ext cx="10526964" cy="323165"/>
            <a:chOff x="844446" y="4272813"/>
            <a:chExt cx="10526964" cy="323165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DC1046D-E465-4DF6-B37A-18172AB6E99B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3A2E575-CB41-48FD-8B4A-A102FA0B1A8C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88B099E0-E087-4E15-B3E5-93831A255036}"/>
              </a:ext>
            </a:extLst>
          </p:cNvPr>
          <p:cNvSpPr txBox="1"/>
          <p:nvPr/>
        </p:nvSpPr>
        <p:spPr>
          <a:xfrm flipH="1">
            <a:off x="716278" y="5544630"/>
            <a:ext cx="110947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There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relation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children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bike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buyers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E2DB8A-AEDA-2EA4-1F47-0AD3FE3F7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280" y="1082082"/>
            <a:ext cx="9163270" cy="39659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8ADED1-1F99-0C37-8DA0-E4F964A3C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507" y="1209269"/>
            <a:ext cx="438173" cy="42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212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6B8B171F-28DD-4C9D-940C-33C26F870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79" y="281840"/>
            <a:ext cx="11028045" cy="627797"/>
          </a:xfrm>
        </p:spPr>
        <p:txBody>
          <a:bodyPr>
            <a:noAutofit/>
          </a:bodyPr>
          <a:lstStyle/>
          <a:p>
            <a:r>
              <a:rPr lang="tr-TR" sz="2000" dirty="0" err="1"/>
              <a:t>RelatIon</a:t>
            </a:r>
            <a:r>
              <a:rPr lang="tr-TR" sz="2000" dirty="0"/>
              <a:t> </a:t>
            </a:r>
            <a:r>
              <a:rPr lang="tr-TR" sz="2000" dirty="0" err="1"/>
              <a:t>between</a:t>
            </a:r>
            <a:r>
              <a:rPr lang="tr-TR" sz="2000" dirty="0"/>
              <a:t> </a:t>
            </a:r>
            <a:r>
              <a:rPr lang="tr-TR" sz="2000" dirty="0" err="1"/>
              <a:t>Number</a:t>
            </a:r>
            <a:r>
              <a:rPr lang="tr-TR" sz="2000" dirty="0"/>
              <a:t> of </a:t>
            </a:r>
            <a:r>
              <a:rPr lang="tr-TR" sz="2000" dirty="0" err="1"/>
              <a:t>Cars</a:t>
            </a:r>
            <a:r>
              <a:rPr lang="tr-TR" sz="2000" dirty="0"/>
              <a:t> </a:t>
            </a:r>
            <a:r>
              <a:rPr lang="tr-TR" sz="2000" dirty="0" err="1"/>
              <a:t>Owned</a:t>
            </a:r>
            <a:r>
              <a:rPr lang="tr-TR" sz="2000" dirty="0"/>
              <a:t>/Home </a:t>
            </a:r>
            <a:r>
              <a:rPr lang="tr-TR" sz="2000" dirty="0" err="1"/>
              <a:t>Owner</a:t>
            </a:r>
            <a:r>
              <a:rPr lang="tr-TR" sz="2000" dirty="0"/>
              <a:t> </a:t>
            </a:r>
            <a:r>
              <a:rPr lang="tr-TR" sz="2000" dirty="0" err="1"/>
              <a:t>and</a:t>
            </a:r>
            <a:r>
              <a:rPr lang="tr-TR" sz="2000" dirty="0"/>
              <a:t> </a:t>
            </a:r>
            <a:r>
              <a:rPr lang="tr-TR" sz="2000" dirty="0" err="1"/>
              <a:t>BIke</a:t>
            </a:r>
            <a:r>
              <a:rPr lang="tr-TR" sz="2000" dirty="0"/>
              <a:t> </a:t>
            </a:r>
            <a:r>
              <a:rPr lang="tr-TR" sz="2000" dirty="0" err="1"/>
              <a:t>Buyers</a:t>
            </a:r>
            <a:endParaRPr lang="en-US" sz="20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4D5429B-4696-4C35-8425-8EC7F7C5E0ED}"/>
              </a:ext>
            </a:extLst>
          </p:cNvPr>
          <p:cNvGrpSpPr/>
          <p:nvPr/>
        </p:nvGrpSpPr>
        <p:grpSpPr>
          <a:xfrm>
            <a:off x="863496" y="4815738"/>
            <a:ext cx="10526964" cy="323165"/>
            <a:chOff x="844446" y="4272813"/>
            <a:chExt cx="10526964" cy="323165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21E328C-E355-4F6B-B2BB-A59328231674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244446-1B6A-4E21-9918-DED485CD30AE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61CB679B-C0D8-486B-9EFF-7BA5D9E51A14}"/>
              </a:ext>
            </a:extLst>
          </p:cNvPr>
          <p:cNvSpPr txBox="1"/>
          <p:nvPr/>
        </p:nvSpPr>
        <p:spPr>
          <a:xfrm flipH="1">
            <a:off x="764814" y="5057291"/>
            <a:ext cx="110947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tr-TR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There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relation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cars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owned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bike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buyers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Higher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percentage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owners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prefer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use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bikes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non-home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owners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65401B-ABA4-11B8-832F-9FD889B78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14" y="1460884"/>
            <a:ext cx="10809130" cy="24403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CB5B23-36A2-8DDA-2E43-4D9F17C08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214" y="4034272"/>
            <a:ext cx="438173" cy="42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061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31F4B-B5BD-1FDA-523B-5380C5B1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496" y="978776"/>
            <a:ext cx="5925310" cy="1174991"/>
          </a:xfrm>
        </p:spPr>
        <p:txBody>
          <a:bodyPr vert="horz" lIns="182880" tIns="182880" rIns="182880" bIns="182880" rtlCol="0" anchor="ctr">
            <a:normAutofit fontScale="90000"/>
          </a:bodyPr>
          <a:lstStyle/>
          <a:p>
            <a:r>
              <a:rPr lang="tr-TR" sz="2400" dirty="0"/>
              <a:t>ALGORITHMS </a:t>
            </a:r>
            <a:br>
              <a:rPr lang="tr-TR" sz="2400" dirty="0"/>
            </a:br>
            <a:r>
              <a:rPr lang="tr-TR" sz="2400" dirty="0"/>
              <a:t>AND </a:t>
            </a:r>
            <a:br>
              <a:rPr lang="tr-TR" sz="2400" dirty="0"/>
            </a:br>
            <a:r>
              <a:rPr lang="tr-TR" sz="2400" dirty="0"/>
              <a:t>MACHINE LEARNING</a:t>
            </a:r>
            <a:endParaRPr lang="en-US" sz="2400" dirty="0"/>
          </a:p>
        </p:txBody>
      </p:sp>
      <p:pic>
        <p:nvPicPr>
          <p:cNvPr id="8" name="Content Placeholder 7" descr="A row of bicycles in different colors parked in a row on a cobblestone street">
            <a:extLst>
              <a:ext uri="{FF2B5EF4-FFF2-40B4-BE49-F238E27FC236}">
                <a16:creationId xmlns:a16="http://schemas.microsoft.com/office/drawing/2014/main" id="{70683B75-9A8A-58B2-645E-630B330CFF8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8" r="38651" b="-1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357509E-1E7F-454A-6136-3E2D6A745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45496" y="2440667"/>
            <a:ext cx="5925310" cy="414110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ML </a:t>
            </a:r>
            <a:r>
              <a:rPr lang="tr-T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Algorithms</a:t>
            </a:r>
            <a:r>
              <a:rPr lang="tr-T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tr-T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Algorithm</a:t>
            </a:r>
            <a:r>
              <a:rPr lang="tr-T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Selection</a:t>
            </a:r>
            <a:endParaRPr lang="tr-T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tr-T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Confusion</a:t>
            </a:r>
            <a:r>
              <a:rPr lang="tr-T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Matrix</a:t>
            </a:r>
            <a:endParaRPr lang="tr-T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tr-T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Chi-Square</a:t>
            </a:r>
            <a:r>
              <a:rPr lang="tr-T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Test Analysis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81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6B8B171F-28DD-4C9D-940C-33C26F870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835640" cy="627797"/>
          </a:xfrm>
        </p:spPr>
        <p:txBody>
          <a:bodyPr>
            <a:noAutofit/>
          </a:bodyPr>
          <a:lstStyle/>
          <a:p>
            <a:r>
              <a:rPr lang="tr-TR" sz="2400" dirty="0" err="1"/>
              <a:t>Algorıthm</a:t>
            </a:r>
            <a:r>
              <a:rPr lang="tr-TR" sz="2400" dirty="0"/>
              <a:t> </a:t>
            </a:r>
            <a:r>
              <a:rPr lang="tr-TR" sz="2400" dirty="0" err="1"/>
              <a:t>selectıon</a:t>
            </a:r>
            <a:r>
              <a:rPr lang="tr-TR" sz="2400" dirty="0"/>
              <a:t> </a:t>
            </a:r>
            <a:r>
              <a:rPr lang="tr-TR" sz="2400" dirty="0" err="1"/>
              <a:t>for</a:t>
            </a:r>
            <a:r>
              <a:rPr lang="tr-TR" sz="2400" dirty="0"/>
              <a:t> </a:t>
            </a:r>
            <a:r>
              <a:rPr lang="tr-TR" sz="2400" dirty="0" err="1"/>
              <a:t>average</a:t>
            </a:r>
            <a:r>
              <a:rPr lang="tr-TR" sz="2400" dirty="0"/>
              <a:t> </a:t>
            </a:r>
            <a:r>
              <a:rPr lang="tr-TR" sz="2400" dirty="0" err="1"/>
              <a:t>monthly</a:t>
            </a:r>
            <a:r>
              <a:rPr lang="tr-TR" sz="2400" dirty="0"/>
              <a:t> </a:t>
            </a:r>
            <a:r>
              <a:rPr lang="tr-TR" sz="2400" dirty="0" err="1"/>
              <a:t>spend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1F2FF3-BF61-E7CD-9C64-4341E2C1E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147" y="1485924"/>
            <a:ext cx="5993214" cy="50902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914D778-404C-9E19-C29E-6D6BFA48C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390" y="1485924"/>
            <a:ext cx="3969450" cy="43375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81F9495-4F61-22D8-EF67-5C0E69068207}"/>
              </a:ext>
            </a:extLst>
          </p:cNvPr>
          <p:cNvSpPr txBox="1"/>
          <p:nvPr/>
        </p:nvSpPr>
        <p:spPr>
          <a:xfrm>
            <a:off x="890147" y="1116592"/>
            <a:ext cx="3453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Comparison</a:t>
            </a:r>
            <a:r>
              <a:rPr lang="tr-TR" b="1" dirty="0"/>
              <a:t> of ML </a:t>
            </a:r>
            <a:r>
              <a:rPr lang="tr-TR" b="1" dirty="0" err="1"/>
              <a:t>Algorithms</a:t>
            </a:r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84ADC5-4F5D-CA9A-59C7-120A44332C6D}"/>
              </a:ext>
            </a:extLst>
          </p:cNvPr>
          <p:cNvSpPr txBox="1"/>
          <p:nvPr/>
        </p:nvSpPr>
        <p:spPr>
          <a:xfrm>
            <a:off x="7450390" y="1116592"/>
            <a:ext cx="39179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b="1" dirty="0" err="1"/>
              <a:t>Metrics</a:t>
            </a:r>
            <a:r>
              <a:rPr lang="tr-TR" sz="1400" b="1" dirty="0"/>
              <a:t> </a:t>
            </a:r>
            <a:r>
              <a:rPr lang="tr-TR" sz="1400" b="1" dirty="0" err="1"/>
              <a:t>for</a:t>
            </a:r>
            <a:r>
              <a:rPr lang="tr-TR" sz="1400" b="1" dirty="0"/>
              <a:t> </a:t>
            </a:r>
            <a:r>
              <a:rPr lang="tr-TR" sz="1400" b="1" dirty="0" err="1"/>
              <a:t>Light</a:t>
            </a:r>
            <a:r>
              <a:rPr lang="tr-TR" sz="1400" b="1" dirty="0"/>
              <a:t> </a:t>
            </a:r>
            <a:r>
              <a:rPr lang="tr-TR" sz="1400" b="1" dirty="0" err="1"/>
              <a:t>Gradient</a:t>
            </a:r>
            <a:r>
              <a:rPr lang="tr-TR" sz="1400" b="1" dirty="0"/>
              <a:t> </a:t>
            </a:r>
            <a:r>
              <a:rPr lang="tr-TR" sz="1400" b="1" dirty="0" err="1"/>
              <a:t>Boosting</a:t>
            </a:r>
            <a:r>
              <a:rPr lang="tr-TR" sz="1400" b="1" dirty="0"/>
              <a:t> Machine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895786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6B8B171F-28DD-4C9D-940C-33C26F870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835640" cy="627797"/>
          </a:xfrm>
        </p:spPr>
        <p:txBody>
          <a:bodyPr>
            <a:noAutofit/>
          </a:bodyPr>
          <a:lstStyle/>
          <a:p>
            <a:r>
              <a:rPr lang="tr-TR" sz="2400" dirty="0" err="1"/>
              <a:t>Algorıthm</a:t>
            </a:r>
            <a:r>
              <a:rPr lang="tr-TR" sz="2400" dirty="0"/>
              <a:t> </a:t>
            </a:r>
            <a:r>
              <a:rPr lang="tr-TR" sz="2400" dirty="0" err="1"/>
              <a:t>selectıon</a:t>
            </a:r>
            <a:r>
              <a:rPr lang="tr-TR" sz="2400" dirty="0"/>
              <a:t> </a:t>
            </a:r>
            <a:r>
              <a:rPr lang="tr-TR" sz="2400" dirty="0" err="1"/>
              <a:t>for</a:t>
            </a:r>
            <a:r>
              <a:rPr lang="tr-TR" sz="2400" dirty="0"/>
              <a:t> </a:t>
            </a:r>
            <a:r>
              <a:rPr lang="tr-TR" sz="2400" dirty="0" err="1"/>
              <a:t>bıke</a:t>
            </a:r>
            <a:r>
              <a:rPr lang="tr-TR" sz="2400" dirty="0"/>
              <a:t> </a:t>
            </a:r>
            <a:r>
              <a:rPr lang="tr-TR" sz="2400" dirty="0" err="1"/>
              <a:t>buyer</a:t>
            </a:r>
            <a:endParaRPr lang="en-US" sz="1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1F9495-4F61-22D8-EF67-5C0E69068207}"/>
              </a:ext>
            </a:extLst>
          </p:cNvPr>
          <p:cNvSpPr txBox="1"/>
          <p:nvPr/>
        </p:nvSpPr>
        <p:spPr>
          <a:xfrm>
            <a:off x="890147" y="1116592"/>
            <a:ext cx="3453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Comparison</a:t>
            </a:r>
            <a:r>
              <a:rPr lang="tr-TR" b="1" dirty="0"/>
              <a:t> of ML </a:t>
            </a:r>
            <a:r>
              <a:rPr lang="tr-TR" b="1" dirty="0" err="1"/>
              <a:t>Algorithms</a:t>
            </a:r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84ADC5-4F5D-CA9A-59C7-120A44332C6D}"/>
              </a:ext>
            </a:extLst>
          </p:cNvPr>
          <p:cNvSpPr txBox="1"/>
          <p:nvPr/>
        </p:nvSpPr>
        <p:spPr>
          <a:xfrm>
            <a:off x="7450390" y="1116592"/>
            <a:ext cx="3991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 err="1"/>
              <a:t>Metrics</a:t>
            </a:r>
            <a:r>
              <a:rPr lang="tr-TR" sz="1600" b="1" dirty="0"/>
              <a:t> </a:t>
            </a:r>
            <a:r>
              <a:rPr lang="tr-TR" sz="1600" b="1" dirty="0" err="1"/>
              <a:t>for</a:t>
            </a:r>
            <a:r>
              <a:rPr lang="tr-TR" sz="1600" b="1" dirty="0"/>
              <a:t> </a:t>
            </a:r>
            <a:r>
              <a:rPr lang="tr-TR" sz="1600" b="1" dirty="0" err="1"/>
              <a:t>Gradient</a:t>
            </a:r>
            <a:r>
              <a:rPr lang="tr-TR" sz="1600" b="1" dirty="0"/>
              <a:t> </a:t>
            </a:r>
            <a:r>
              <a:rPr lang="tr-TR" sz="1600" b="1" dirty="0" err="1"/>
              <a:t>Boosting</a:t>
            </a:r>
            <a:r>
              <a:rPr lang="tr-TR" sz="1600" b="1" dirty="0"/>
              <a:t> </a:t>
            </a:r>
            <a:r>
              <a:rPr lang="tr-TR" sz="1600" b="1" dirty="0" err="1"/>
              <a:t>Classifier</a:t>
            </a:r>
            <a:endParaRPr lang="en-US" sz="16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A714E3-C58B-9138-792C-FEC778ECD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147" y="1558842"/>
            <a:ext cx="6282178" cy="40225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411640-639E-9F4D-3B4C-D22AE2C8C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390" y="1558842"/>
            <a:ext cx="4122878" cy="393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384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6B8B171F-28DD-4C9D-940C-33C26F870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835640" cy="627797"/>
          </a:xfrm>
        </p:spPr>
        <p:txBody>
          <a:bodyPr>
            <a:noAutofit/>
          </a:bodyPr>
          <a:lstStyle/>
          <a:p>
            <a:r>
              <a:rPr lang="tr-TR" sz="2400" dirty="0" err="1"/>
              <a:t>Confusıon</a:t>
            </a:r>
            <a:r>
              <a:rPr lang="tr-TR" sz="2400" dirty="0"/>
              <a:t> </a:t>
            </a:r>
            <a:r>
              <a:rPr lang="tr-TR" sz="2400" dirty="0" err="1"/>
              <a:t>matrıx</a:t>
            </a:r>
            <a:r>
              <a:rPr lang="tr-TR" sz="2400" dirty="0"/>
              <a:t> </a:t>
            </a:r>
            <a:r>
              <a:rPr lang="tr-TR" sz="2400" dirty="0" err="1"/>
              <a:t>from</a:t>
            </a:r>
            <a:r>
              <a:rPr lang="tr-TR" sz="2400" dirty="0"/>
              <a:t> </a:t>
            </a:r>
            <a:r>
              <a:rPr lang="tr-TR" sz="2400" dirty="0" err="1"/>
              <a:t>gradıent</a:t>
            </a:r>
            <a:r>
              <a:rPr lang="tr-TR" sz="2400" dirty="0"/>
              <a:t> </a:t>
            </a:r>
            <a:r>
              <a:rPr lang="tr-TR" sz="2400" dirty="0" err="1"/>
              <a:t>boostıng</a:t>
            </a:r>
            <a:r>
              <a:rPr lang="tr-TR" sz="2400" dirty="0"/>
              <a:t> </a:t>
            </a:r>
            <a:r>
              <a:rPr lang="tr-TR" sz="2400" dirty="0" err="1"/>
              <a:t>classıfıer</a:t>
            </a:r>
            <a:endParaRPr lang="en-US" sz="1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2158BB8-5534-1017-2CCA-6C407D87E652}"/>
              </a:ext>
            </a:extLst>
          </p:cNvPr>
          <p:cNvGrpSpPr/>
          <p:nvPr/>
        </p:nvGrpSpPr>
        <p:grpSpPr>
          <a:xfrm>
            <a:off x="3161665" y="920016"/>
            <a:ext cx="5096510" cy="3585310"/>
            <a:chOff x="2456814" y="909637"/>
            <a:chExt cx="6924015" cy="4713463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44E8F78-4493-D227-2FF9-E5F9B039FB1E}"/>
                </a:ext>
              </a:extLst>
            </p:cNvPr>
            <p:cNvGrpSpPr/>
            <p:nvPr/>
          </p:nvGrpSpPr>
          <p:grpSpPr>
            <a:xfrm>
              <a:off x="2456814" y="909637"/>
              <a:ext cx="6924015" cy="4713463"/>
              <a:chOff x="2428239" y="1321576"/>
              <a:chExt cx="6924015" cy="4713463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735015F-A741-07D7-6953-08A8B331D1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39745" y="1690908"/>
                <a:ext cx="6512509" cy="4344131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DEAC68C-84DA-0A0B-0E8A-5EB172683A72}"/>
                  </a:ext>
                </a:extLst>
              </p:cNvPr>
              <p:cNvSpPr txBox="1"/>
              <p:nvPr/>
            </p:nvSpPr>
            <p:spPr>
              <a:xfrm>
                <a:off x="3749040" y="1321576"/>
                <a:ext cx="1687264" cy="386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tr-TR" sz="1400" dirty="0"/>
                  <a:t>Not Bike </a:t>
                </a:r>
                <a:r>
                  <a:rPr lang="tr-TR" sz="1400" dirty="0" err="1"/>
                  <a:t>Buyer</a:t>
                </a:r>
                <a:endParaRPr lang="en-US" sz="1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DB1C4A1-F34D-C978-9B75-79C5FDAEE7CA}"/>
                  </a:ext>
                </a:extLst>
              </p:cNvPr>
              <p:cNvSpPr txBox="1"/>
              <p:nvPr/>
            </p:nvSpPr>
            <p:spPr>
              <a:xfrm>
                <a:off x="7030720" y="1324137"/>
                <a:ext cx="1240560" cy="386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tr-TR" sz="1400" dirty="0"/>
                  <a:t>Bike </a:t>
                </a:r>
                <a:r>
                  <a:rPr lang="tr-TR" sz="1400" dirty="0" err="1"/>
                  <a:t>Buyer</a:t>
                </a:r>
                <a:endParaRPr lang="en-US" sz="1400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6B98611-DA22-3A16-7564-86F32BB07FDB}"/>
                  </a:ext>
                </a:extLst>
              </p:cNvPr>
              <p:cNvSpPr txBox="1"/>
              <p:nvPr/>
            </p:nvSpPr>
            <p:spPr>
              <a:xfrm>
                <a:off x="2428240" y="4261942"/>
                <a:ext cx="513813" cy="1095950"/>
              </a:xfrm>
              <a:prstGeom prst="rect">
                <a:avLst/>
              </a:prstGeom>
              <a:noFill/>
            </p:spPr>
            <p:txBody>
              <a:bodyPr vert="vert270" wrap="none" rtlCol="0">
                <a:spAutoFit/>
              </a:bodyPr>
              <a:lstStyle/>
              <a:p>
                <a:r>
                  <a:rPr lang="tr-TR" sz="1400" dirty="0"/>
                  <a:t>Bike </a:t>
                </a:r>
                <a:r>
                  <a:rPr lang="tr-TR" sz="1400" dirty="0" err="1"/>
                  <a:t>Buyer</a:t>
                </a:r>
                <a:endParaRPr lang="en-US" sz="1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8AD987-60F4-2922-B0C9-586A610B500A}"/>
                  </a:ext>
                </a:extLst>
              </p:cNvPr>
              <p:cNvSpPr txBox="1"/>
              <p:nvPr/>
            </p:nvSpPr>
            <p:spPr>
              <a:xfrm>
                <a:off x="2428239" y="2120974"/>
                <a:ext cx="513813" cy="1532288"/>
              </a:xfrm>
              <a:prstGeom prst="rect">
                <a:avLst/>
              </a:prstGeom>
              <a:noFill/>
            </p:spPr>
            <p:txBody>
              <a:bodyPr vert="vert270" wrap="none" rtlCol="0">
                <a:spAutoFit/>
              </a:bodyPr>
              <a:lstStyle/>
              <a:p>
                <a:r>
                  <a:rPr lang="tr-TR" sz="1400" dirty="0"/>
                  <a:t>Not Bike </a:t>
                </a:r>
                <a:r>
                  <a:rPr lang="tr-TR" sz="1400" dirty="0" err="1"/>
                  <a:t>Buyer</a:t>
                </a:r>
                <a:endParaRPr lang="en-US" sz="1400" dirty="0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7F3574-4756-A4A8-9EED-686D69FED917}"/>
                </a:ext>
              </a:extLst>
            </p:cNvPr>
            <p:cNvSpPr txBox="1"/>
            <p:nvPr/>
          </p:nvSpPr>
          <p:spPr>
            <a:xfrm>
              <a:off x="6467475" y="3496453"/>
              <a:ext cx="260984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1200" b="1" dirty="0" err="1"/>
                <a:t>Correctly</a:t>
              </a:r>
              <a:r>
                <a:rPr lang="tr-TR" sz="1200" b="1" dirty="0"/>
                <a:t>  </a:t>
              </a:r>
              <a:r>
                <a:rPr lang="tr-TR" sz="1200" b="1" dirty="0" err="1"/>
                <a:t>Predicted</a:t>
              </a:r>
              <a:r>
                <a:rPr lang="tr-TR" sz="1200" b="1" dirty="0"/>
                <a:t> as Bike </a:t>
              </a:r>
              <a:r>
                <a:rPr lang="tr-TR" sz="1200" b="1" dirty="0" err="1"/>
                <a:t>Buyer</a:t>
              </a:r>
              <a:endParaRPr lang="en-US" sz="12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6CDE9CC-A082-4BF2-7F3D-D355D1FC5604}"/>
                </a:ext>
              </a:extLst>
            </p:cNvPr>
            <p:cNvSpPr txBox="1"/>
            <p:nvPr/>
          </p:nvSpPr>
          <p:spPr>
            <a:xfrm>
              <a:off x="3524251" y="1614378"/>
              <a:ext cx="260984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1200" b="1" dirty="0" err="1">
                  <a:solidFill>
                    <a:schemeClr val="bg1"/>
                  </a:solidFill>
                </a:rPr>
                <a:t>Correctly</a:t>
              </a:r>
              <a:r>
                <a:rPr lang="tr-TR" sz="1200" b="1" dirty="0">
                  <a:solidFill>
                    <a:schemeClr val="bg1"/>
                  </a:solidFill>
                </a:rPr>
                <a:t>  </a:t>
              </a:r>
              <a:r>
                <a:rPr lang="tr-TR" sz="1200" b="1" dirty="0" err="1">
                  <a:solidFill>
                    <a:schemeClr val="bg1"/>
                  </a:solidFill>
                </a:rPr>
                <a:t>Predicted</a:t>
              </a:r>
              <a:r>
                <a:rPr lang="tr-TR" sz="1200" b="1" dirty="0">
                  <a:solidFill>
                    <a:schemeClr val="bg1"/>
                  </a:solidFill>
                </a:rPr>
                <a:t> as Not Bike </a:t>
              </a:r>
              <a:r>
                <a:rPr lang="tr-TR" sz="1200" b="1" dirty="0" err="1">
                  <a:solidFill>
                    <a:schemeClr val="bg1"/>
                  </a:solidFill>
                </a:rPr>
                <a:t>Buyer</a:t>
              </a:r>
              <a:endParaRPr 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314526A-94C5-7690-5813-D324E62A4864}"/>
                </a:ext>
              </a:extLst>
            </p:cNvPr>
            <p:cNvSpPr txBox="1"/>
            <p:nvPr/>
          </p:nvSpPr>
          <p:spPr>
            <a:xfrm>
              <a:off x="6348314" y="1510549"/>
              <a:ext cx="260984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1200" b="1" dirty="0" err="1"/>
                <a:t>Falsely</a:t>
              </a:r>
              <a:r>
                <a:rPr lang="tr-TR" sz="1200" b="1" dirty="0"/>
                <a:t>  </a:t>
              </a:r>
              <a:r>
                <a:rPr lang="tr-TR" sz="1200" b="1" dirty="0" err="1"/>
                <a:t>Predicted</a:t>
              </a:r>
              <a:r>
                <a:rPr lang="tr-TR" sz="1200" b="1" dirty="0"/>
                <a:t> as Bike </a:t>
              </a:r>
              <a:r>
                <a:rPr lang="tr-TR" sz="1200" b="1" dirty="0" err="1"/>
                <a:t>Buyer</a:t>
              </a:r>
              <a:endParaRPr lang="en-US" sz="1200" b="1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8E2D5BD-94EB-B2D3-91F3-9F5E8D95988A}"/>
                </a:ext>
              </a:extLst>
            </p:cNvPr>
            <p:cNvSpPr txBox="1"/>
            <p:nvPr/>
          </p:nvSpPr>
          <p:spPr>
            <a:xfrm>
              <a:off x="3486151" y="3496452"/>
              <a:ext cx="260984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1200" b="1" dirty="0" err="1"/>
                <a:t>Falsely</a:t>
              </a:r>
              <a:r>
                <a:rPr lang="tr-TR" sz="1200" b="1" dirty="0"/>
                <a:t>  </a:t>
              </a:r>
              <a:r>
                <a:rPr lang="tr-TR" sz="1200" b="1" dirty="0" err="1"/>
                <a:t>Predicted</a:t>
              </a:r>
              <a:r>
                <a:rPr lang="tr-TR" sz="1200" b="1" dirty="0"/>
                <a:t> as </a:t>
              </a:r>
            </a:p>
            <a:p>
              <a:pPr algn="ctr"/>
              <a:r>
                <a:rPr lang="tr-TR" sz="1200" b="1" dirty="0"/>
                <a:t>Not Bike </a:t>
              </a:r>
              <a:r>
                <a:rPr lang="tr-TR" sz="1200" b="1" dirty="0" err="1"/>
                <a:t>Buyer</a:t>
              </a:r>
              <a:endParaRPr lang="en-US" sz="1200" b="1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5CAA5E1-DAFA-B56D-F6F2-9C59E4310220}"/>
              </a:ext>
            </a:extLst>
          </p:cNvPr>
          <p:cNvGrpSpPr/>
          <p:nvPr/>
        </p:nvGrpSpPr>
        <p:grpSpPr>
          <a:xfrm>
            <a:off x="863496" y="4730013"/>
            <a:ext cx="10526964" cy="323165"/>
            <a:chOff x="844446" y="4272813"/>
            <a:chExt cx="10526964" cy="32316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0E0AE5A-4431-E05F-52F7-B6B7CC3F9BB5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B67F336-0F6D-3A21-BD1D-FF1BD4BAF949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5A6D4C0-D1A2-5915-1074-239BF4A527F2}"/>
              </a:ext>
            </a:extLst>
          </p:cNvPr>
          <p:cNvSpPr txBox="1"/>
          <p:nvPr/>
        </p:nvSpPr>
        <p:spPr>
          <a:xfrm flipH="1">
            <a:off x="764814" y="4971566"/>
            <a:ext cx="1109472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tr-TR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Actual number of customers who were </a:t>
            </a:r>
            <a:r>
              <a:rPr lang="en-US" sz="1600" dirty="0" err="1"/>
              <a:t>Non_BikeBuyer</a:t>
            </a:r>
            <a:r>
              <a:rPr lang="en-US" sz="1600" dirty="0"/>
              <a:t> = 3,321 and </a:t>
            </a:r>
            <a:r>
              <a:rPr lang="en-US" sz="1600" dirty="0" err="1"/>
              <a:t>BikeBuyer</a:t>
            </a:r>
            <a:r>
              <a:rPr lang="en-US" sz="1600" dirty="0"/>
              <a:t> = 1,635 </a:t>
            </a:r>
            <a:endParaRPr lang="tr-T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 total of 4,956 predictions were made by the model in the confusion matrix. </a:t>
            </a:r>
            <a:endParaRPr lang="tr-T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Out of the total predictions, the model made 1,260 predictions as </a:t>
            </a:r>
            <a:r>
              <a:rPr lang="en-US" sz="1600" dirty="0" err="1"/>
              <a:t>BikeBuyer</a:t>
            </a:r>
            <a:r>
              <a:rPr lang="en-US" sz="1600" dirty="0"/>
              <a:t> and 3,696 prediction as </a:t>
            </a:r>
            <a:r>
              <a:rPr lang="en-US" sz="1600" dirty="0" err="1"/>
              <a:t>Non_BikeBuyer</a:t>
            </a:r>
            <a:endParaRPr lang="tr-T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model correctly predicted 2,986 customers as </a:t>
            </a:r>
            <a:r>
              <a:rPr lang="en-US" sz="1600" dirty="0" err="1"/>
              <a:t>Non_BikeBuyer</a:t>
            </a:r>
            <a:r>
              <a:rPr lang="en-US" sz="1600" dirty="0"/>
              <a:t>, and 925 customers as </a:t>
            </a:r>
            <a:r>
              <a:rPr lang="en-US" sz="1600" dirty="0" err="1"/>
              <a:t>BikeBuyer</a:t>
            </a:r>
            <a:r>
              <a:rPr lang="en-US" sz="1600" dirty="0"/>
              <a:t> </a:t>
            </a:r>
            <a:endParaRPr lang="tr-T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model falsely predicted 710 customers as </a:t>
            </a:r>
            <a:r>
              <a:rPr lang="en-US" sz="1600" dirty="0" err="1"/>
              <a:t>Non_BikeBuyer</a:t>
            </a:r>
            <a:r>
              <a:rPr lang="en-US" sz="1600" dirty="0"/>
              <a:t> and 335 customers as </a:t>
            </a:r>
            <a:r>
              <a:rPr lang="en-US" sz="1600" dirty="0" err="1"/>
              <a:t>BikeBuyer</a:t>
            </a:r>
            <a:endParaRPr lang="tr-TR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500" dirty="0" err="1">
                <a:latin typeface="Arial" panose="020B0604020202020204" pitchFamily="34" charset="0"/>
                <a:cs typeface="Arial" panose="020B0604020202020204" pitchFamily="34" charset="0"/>
              </a:rPr>
              <a:t>Higher</a:t>
            </a:r>
            <a:r>
              <a:rPr lang="tr-TR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 err="1">
                <a:latin typeface="Arial" panose="020B0604020202020204" pitchFamily="34" charset="0"/>
                <a:cs typeface="Arial" panose="020B0604020202020204" pitchFamily="34" charset="0"/>
              </a:rPr>
              <a:t>percentage</a:t>
            </a:r>
            <a:r>
              <a:rPr lang="tr-TR" sz="1500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500" dirty="0" err="1"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  <a:r>
              <a:rPr lang="tr-TR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 err="1">
                <a:latin typeface="Arial" panose="020B0604020202020204" pitchFamily="34" charset="0"/>
                <a:cs typeface="Arial" panose="020B0604020202020204" pitchFamily="34" charset="0"/>
              </a:rPr>
              <a:t>owners</a:t>
            </a:r>
            <a:r>
              <a:rPr lang="tr-TR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 err="1">
                <a:latin typeface="Arial" panose="020B0604020202020204" pitchFamily="34" charset="0"/>
                <a:cs typeface="Arial" panose="020B0604020202020204" pitchFamily="34" charset="0"/>
              </a:rPr>
              <a:t>prefer</a:t>
            </a:r>
            <a:r>
              <a:rPr lang="tr-TR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 err="1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 err="1">
                <a:latin typeface="Arial" panose="020B0604020202020204" pitchFamily="34" charset="0"/>
                <a:cs typeface="Arial" panose="020B0604020202020204" pitchFamily="34" charset="0"/>
              </a:rPr>
              <a:t>use</a:t>
            </a:r>
            <a:r>
              <a:rPr lang="tr-TR" sz="1500" dirty="0">
                <a:latin typeface="Arial" panose="020B0604020202020204" pitchFamily="34" charset="0"/>
                <a:cs typeface="Arial" panose="020B0604020202020204" pitchFamily="34" charset="0"/>
              </a:rPr>
              <a:t> bikes </a:t>
            </a:r>
            <a:r>
              <a:rPr lang="tr-TR" sz="1500" dirty="0" err="1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lang="tr-TR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 err="1"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lang="tr-TR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 err="1">
                <a:latin typeface="Arial" panose="020B0604020202020204" pitchFamily="34" charset="0"/>
                <a:cs typeface="Arial" panose="020B0604020202020204" pitchFamily="34" charset="0"/>
              </a:rPr>
              <a:t>non-home</a:t>
            </a:r>
            <a:r>
              <a:rPr lang="tr-TR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 err="1">
                <a:latin typeface="Arial" panose="020B0604020202020204" pitchFamily="34" charset="0"/>
                <a:cs typeface="Arial" panose="020B0604020202020204" pitchFamily="34" charset="0"/>
              </a:rPr>
              <a:t>owners</a:t>
            </a:r>
            <a:r>
              <a:rPr lang="tr-TR" sz="15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046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6B8B171F-28DD-4C9D-940C-33C26F870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Autofit/>
          </a:bodyPr>
          <a:lstStyle/>
          <a:p>
            <a:r>
              <a:rPr lang="tr-TR" dirty="0" err="1"/>
              <a:t>BIke</a:t>
            </a:r>
            <a:r>
              <a:rPr lang="tr-TR" dirty="0"/>
              <a:t> </a:t>
            </a:r>
            <a:r>
              <a:rPr lang="tr-TR" dirty="0" err="1"/>
              <a:t>Buyer</a:t>
            </a:r>
            <a:r>
              <a:rPr lang="tr-TR" dirty="0"/>
              <a:t> </a:t>
            </a:r>
            <a:r>
              <a:rPr lang="en-US" dirty="0"/>
              <a:t>Chi-Squared Test Analysis</a:t>
            </a:r>
            <a:endParaRPr lang="en-US" sz="2000" dirty="0"/>
          </a:p>
        </p:txBody>
      </p:sp>
      <p:sp>
        <p:nvSpPr>
          <p:cNvPr id="8" name="Rounded Rectangle 529">
            <a:extLst>
              <a:ext uri="{FF2B5EF4-FFF2-40B4-BE49-F238E27FC236}">
                <a16:creationId xmlns:a16="http://schemas.microsoft.com/office/drawing/2014/main" id="{2929492B-5B20-4A82-BE46-5695784932F9}"/>
              </a:ext>
            </a:extLst>
          </p:cNvPr>
          <p:cNvSpPr/>
          <p:nvPr/>
        </p:nvSpPr>
        <p:spPr>
          <a:xfrm>
            <a:off x="838199" y="1066754"/>
            <a:ext cx="11094721" cy="306467"/>
          </a:xfrm>
          <a:prstGeom prst="round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marL="0" lvl="3" algn="l" defTabSz="957263" eaLnBrk="1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1200" kern="0" dirty="0">
                <a:latin typeface="Arial" pitchFamily="34" charset="0"/>
                <a:cs typeface="Arial" pitchFamily="34" charset="0"/>
              </a:rPr>
              <a:t> Chi-Squared Test Analysis was performed to identify list of features which impact the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std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score</a:t>
            </a:r>
            <a:endParaRPr lang="en-US" sz="1200" kern="0" dirty="0"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702CF4DD-E0FD-4628-BA56-C7E505444D06}"/>
              </a:ext>
            </a:extLst>
          </p:cNvPr>
          <p:cNvGrpSpPr/>
          <p:nvPr/>
        </p:nvGrpSpPr>
        <p:grpSpPr>
          <a:xfrm>
            <a:off x="2689735" y="2226110"/>
            <a:ext cx="6111490" cy="640080"/>
            <a:chOff x="522750" y="1851958"/>
            <a:chExt cx="6111490" cy="818809"/>
          </a:xfrm>
        </p:grpSpPr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30BED0C0-C4CA-4877-89AA-28B6501140FE}"/>
                </a:ext>
              </a:extLst>
            </p:cNvPr>
            <p:cNvSpPr/>
            <p:nvPr/>
          </p:nvSpPr>
          <p:spPr bwMode="auto">
            <a:xfrm>
              <a:off x="522750" y="1851958"/>
              <a:ext cx="2011680" cy="807406"/>
            </a:xfrm>
            <a:prstGeom prst="rect">
              <a:avLst/>
            </a:prstGeom>
            <a:solidFill>
              <a:srgbClr val="002776"/>
            </a:solidFill>
            <a:ln w="6350" cap="flat" cmpd="sng" algn="ctr">
              <a:solidFill>
                <a:srgbClr val="00277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90000" rIns="90000" bIns="90000" numCol="1" rtlCol="0" anchor="ctr" anchorCtr="0" compatLnSpc="1">
              <a:prstTxWarp prst="textNoShape">
                <a:avLst/>
              </a:prstTxWarp>
            </a:bodyPr>
            <a:lstStyle/>
            <a:p>
              <a:pPr marL="14288" marR="0" lvl="0" indent="-14288" algn="ctr" defTabSz="1042988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1. </a:t>
              </a:r>
              <a:r>
                <a:rPr kumimoji="0" lang="tr-TR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Number</a:t>
              </a:r>
              <a:r>
                <a:rPr kumimoji="0" lang="tr-TR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 of </a:t>
              </a:r>
              <a:r>
                <a:rPr kumimoji="0" lang="tr-TR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Children</a:t>
              </a:r>
              <a:r>
                <a:rPr kumimoji="0" lang="tr-TR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 at Home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7BBF0DD7-DF5F-46E6-99C1-314A6DFDB4C5}"/>
                </a:ext>
              </a:extLst>
            </p:cNvPr>
            <p:cNvSpPr/>
            <p:nvPr/>
          </p:nvSpPr>
          <p:spPr bwMode="auto">
            <a:xfrm>
              <a:off x="2572655" y="1851958"/>
              <a:ext cx="2011680" cy="807406"/>
            </a:xfrm>
            <a:prstGeom prst="rect">
              <a:avLst/>
            </a:prstGeom>
            <a:solidFill>
              <a:srgbClr val="00A1DE"/>
            </a:solidFill>
            <a:ln w="6350" cap="flat" cmpd="sng" algn="ctr">
              <a:solidFill>
                <a:srgbClr val="00A1DE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90000" rIns="90000" bIns="90000" numCol="1" rtlCol="0" anchor="ctr" anchorCtr="0" compatLnSpc="1">
              <a:prstTxWarp prst="textNoShape">
                <a:avLst/>
              </a:prstTxWarp>
            </a:bodyPr>
            <a:lstStyle/>
            <a:p>
              <a:pPr marL="14288" marR="0" lvl="0" indent="-14288" algn="ctr" defTabSz="1042988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2. </a:t>
              </a:r>
              <a:r>
                <a:rPr lang="tr-TR" sz="1400" b="1" kern="0" dirty="0" err="1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Number</a:t>
              </a:r>
              <a:r>
                <a:rPr lang="tr-TR" sz="1400" b="1" kern="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of </a:t>
              </a:r>
              <a:r>
                <a:rPr lang="tr-TR" sz="1400" b="1" kern="0" dirty="0" err="1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Cars</a:t>
              </a:r>
              <a:r>
                <a:rPr lang="tr-TR" sz="1400" b="1" kern="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tr-TR" sz="1400" b="1" kern="0" dirty="0" err="1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Owned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128372B3-F194-4983-B8C3-1E7692AC8412}"/>
                </a:ext>
              </a:extLst>
            </p:cNvPr>
            <p:cNvSpPr/>
            <p:nvPr/>
          </p:nvSpPr>
          <p:spPr bwMode="auto">
            <a:xfrm>
              <a:off x="4622560" y="1863361"/>
              <a:ext cx="2011680" cy="807406"/>
            </a:xfrm>
            <a:prstGeom prst="rect">
              <a:avLst/>
            </a:prstGeom>
            <a:solidFill>
              <a:srgbClr val="72C7E7"/>
            </a:solidFill>
            <a:ln w="6350" cap="flat" cmpd="sng" algn="ctr">
              <a:solidFill>
                <a:srgbClr val="72C7E7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90000" rIns="90000" bIns="90000" numCol="1" rtlCol="0" anchor="ctr" anchorCtr="0" compatLnSpc="1">
              <a:prstTxWarp prst="textNoShape">
                <a:avLst/>
              </a:prstTxWarp>
            </a:bodyPr>
            <a:lstStyle/>
            <a:p>
              <a:pPr marL="14288" marR="0" lvl="0" indent="-14288" algn="ctr" defTabSz="1042988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3. </a:t>
              </a:r>
              <a:r>
                <a:rPr lang="tr-TR" sz="1400" b="1" kern="0" dirty="0" err="1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Marital</a:t>
              </a:r>
              <a:r>
                <a:rPr lang="tr-TR" sz="1400" b="1" kern="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tr-TR" sz="1400" b="1" kern="0" dirty="0" err="1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Status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64" name="TextBox 263">
            <a:extLst>
              <a:ext uri="{FF2B5EF4-FFF2-40B4-BE49-F238E27FC236}">
                <a16:creationId xmlns:a16="http://schemas.microsoft.com/office/drawing/2014/main" id="{7CC46CE2-0F63-4353-B369-DA87E1719AA0}"/>
              </a:ext>
            </a:extLst>
          </p:cNvPr>
          <p:cNvSpPr txBox="1"/>
          <p:nvPr/>
        </p:nvSpPr>
        <p:spPr>
          <a:xfrm>
            <a:off x="3232569" y="1789897"/>
            <a:ext cx="57268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Top 3 Categorical features impacting the 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Bike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Buyers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Score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B80DDE0D-F163-4291-8446-F546E0D73BDA}"/>
              </a:ext>
            </a:extLst>
          </p:cNvPr>
          <p:cNvCxnSpPr>
            <a:cxnSpLocks/>
          </p:cNvCxnSpPr>
          <p:nvPr/>
        </p:nvCxnSpPr>
        <p:spPr>
          <a:xfrm flipH="1">
            <a:off x="2128192" y="2130926"/>
            <a:ext cx="7900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8" name="TextBox 277">
            <a:extLst>
              <a:ext uri="{FF2B5EF4-FFF2-40B4-BE49-F238E27FC236}">
                <a16:creationId xmlns:a16="http://schemas.microsoft.com/office/drawing/2014/main" id="{2A1B2C65-7908-4DA1-826D-32A312CE61C9}"/>
              </a:ext>
            </a:extLst>
          </p:cNvPr>
          <p:cNvSpPr txBox="1"/>
          <p:nvPr/>
        </p:nvSpPr>
        <p:spPr>
          <a:xfrm>
            <a:off x="3394488" y="3407718"/>
            <a:ext cx="53676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Top Numerical features impacting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Bike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Buyers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Score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BF293413-8F6A-48B5-91CA-330E08660867}"/>
              </a:ext>
            </a:extLst>
          </p:cNvPr>
          <p:cNvSpPr txBox="1"/>
          <p:nvPr/>
        </p:nvSpPr>
        <p:spPr>
          <a:xfrm>
            <a:off x="729154" y="5368854"/>
            <a:ext cx="107336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Least impacting features on 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Bike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Buyers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Score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endParaRPr lang="tr-T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Home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Owner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Flag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, Country/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Education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Gender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Occupation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Marital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Status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C0B74BA-9C36-6482-6967-40648EE2DE15}"/>
              </a:ext>
            </a:extLst>
          </p:cNvPr>
          <p:cNvGrpSpPr/>
          <p:nvPr/>
        </p:nvGrpSpPr>
        <p:grpSpPr>
          <a:xfrm>
            <a:off x="3518410" y="3934915"/>
            <a:ext cx="4061585" cy="631166"/>
            <a:chOff x="522750" y="1851958"/>
            <a:chExt cx="4061585" cy="80740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5B00CBE-F5F0-E1EB-22F7-6849AB50641D}"/>
                </a:ext>
              </a:extLst>
            </p:cNvPr>
            <p:cNvSpPr/>
            <p:nvPr/>
          </p:nvSpPr>
          <p:spPr bwMode="auto">
            <a:xfrm>
              <a:off x="522750" y="1851958"/>
              <a:ext cx="2011680" cy="807406"/>
            </a:xfrm>
            <a:prstGeom prst="rect">
              <a:avLst/>
            </a:prstGeom>
            <a:solidFill>
              <a:srgbClr val="002776"/>
            </a:solidFill>
            <a:ln w="6350" cap="flat" cmpd="sng" algn="ctr">
              <a:solidFill>
                <a:srgbClr val="00277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90000" rIns="90000" bIns="90000" numCol="1" rtlCol="0" anchor="ctr" anchorCtr="0" compatLnSpc="1">
              <a:prstTxWarp prst="textNoShape">
                <a:avLst/>
              </a:prstTxWarp>
            </a:bodyPr>
            <a:lstStyle/>
            <a:p>
              <a:pPr marL="14288" marR="0" lvl="0" indent="-14288" algn="ctr" defTabSz="1042988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1. </a:t>
              </a:r>
              <a:r>
                <a:rPr kumimoji="0" lang="tr-TR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Yearly</a:t>
              </a:r>
              <a:r>
                <a:rPr kumimoji="0" lang="tr-TR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0" lang="tr-TR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Income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0D4371-048C-B225-4AE6-2FE0BC2B7AC8}"/>
                </a:ext>
              </a:extLst>
            </p:cNvPr>
            <p:cNvSpPr/>
            <p:nvPr/>
          </p:nvSpPr>
          <p:spPr bwMode="auto">
            <a:xfrm>
              <a:off x="2572655" y="1851958"/>
              <a:ext cx="2011680" cy="807406"/>
            </a:xfrm>
            <a:prstGeom prst="rect">
              <a:avLst/>
            </a:prstGeom>
            <a:solidFill>
              <a:srgbClr val="00A1DE"/>
            </a:solidFill>
            <a:ln w="6350" cap="flat" cmpd="sng" algn="ctr">
              <a:solidFill>
                <a:srgbClr val="00A1DE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90000" rIns="90000" bIns="90000" numCol="1" rtlCol="0" anchor="ctr" anchorCtr="0" compatLnSpc="1">
              <a:prstTxWarp prst="textNoShape">
                <a:avLst/>
              </a:prstTxWarp>
            </a:bodyPr>
            <a:lstStyle/>
            <a:p>
              <a:pPr marL="14288" marR="0" lvl="0" indent="-14288" algn="ctr" defTabSz="1042988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2. </a:t>
              </a:r>
              <a:r>
                <a:rPr lang="tr-TR" sz="1400" b="1" kern="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Age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3C8E5D0-1118-2562-142B-60E8319BA00B}"/>
              </a:ext>
            </a:extLst>
          </p:cNvPr>
          <p:cNvCxnSpPr>
            <a:cxnSpLocks/>
          </p:cNvCxnSpPr>
          <p:nvPr/>
        </p:nvCxnSpPr>
        <p:spPr>
          <a:xfrm flipH="1">
            <a:off x="2128192" y="3839731"/>
            <a:ext cx="7900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909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6B8B171F-28DD-4C9D-940C-33C26F870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835640" cy="627797"/>
          </a:xfrm>
        </p:spPr>
        <p:txBody>
          <a:bodyPr>
            <a:noAutofit/>
          </a:bodyPr>
          <a:lstStyle/>
          <a:p>
            <a:r>
              <a:rPr lang="tr-TR" sz="2400" dirty="0" err="1"/>
              <a:t>BIke</a:t>
            </a:r>
            <a:r>
              <a:rPr lang="tr-TR" sz="2400" dirty="0"/>
              <a:t> </a:t>
            </a:r>
            <a:r>
              <a:rPr lang="tr-TR" sz="2400" dirty="0" err="1"/>
              <a:t>Buyers</a:t>
            </a:r>
            <a:r>
              <a:rPr lang="tr-TR" sz="2400" dirty="0"/>
              <a:t> </a:t>
            </a:r>
            <a:r>
              <a:rPr lang="en-US" sz="2400" dirty="0"/>
              <a:t>Linear Correlation Tests Analysis</a:t>
            </a:r>
            <a:endParaRPr lang="en-US" sz="1800" dirty="0"/>
          </a:p>
        </p:txBody>
      </p:sp>
      <p:sp>
        <p:nvSpPr>
          <p:cNvPr id="8" name="Rounded Rectangle 529">
            <a:extLst>
              <a:ext uri="{FF2B5EF4-FFF2-40B4-BE49-F238E27FC236}">
                <a16:creationId xmlns:a16="http://schemas.microsoft.com/office/drawing/2014/main" id="{2929492B-5B20-4A82-BE46-5695784932F9}"/>
              </a:ext>
            </a:extLst>
          </p:cNvPr>
          <p:cNvSpPr/>
          <p:nvPr/>
        </p:nvSpPr>
        <p:spPr>
          <a:xfrm>
            <a:off x="771990" y="1044547"/>
            <a:ext cx="10335722" cy="567531"/>
          </a:xfrm>
          <a:prstGeom prst="round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marL="171450" lvl="3" indent="-171450" algn="l" defTabSz="957263" eaLnBrk="1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kern="0" dirty="0">
                <a:latin typeface="Arial" pitchFamily="34" charset="0"/>
                <a:cs typeface="Arial" pitchFamily="34" charset="0"/>
              </a:rPr>
              <a:t>Top 3 Influencing factors on AVERAGE STD SCORE of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bike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buyers</a:t>
            </a:r>
            <a:r>
              <a:rPr lang="en-US" sz="1200" kern="0" dirty="0">
                <a:latin typeface="Arial" pitchFamily="34" charset="0"/>
                <a:cs typeface="Arial" pitchFamily="34" charset="0"/>
              </a:rPr>
              <a:t> are :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Yearly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Income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,</a:t>
            </a:r>
            <a:r>
              <a:rPr lang="en-US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Number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of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Children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at Home, Age</a:t>
            </a:r>
            <a:endParaRPr lang="en-US" sz="1200" kern="0" dirty="0">
              <a:latin typeface="Arial" pitchFamily="34" charset="0"/>
              <a:cs typeface="Arial" pitchFamily="34" charset="0"/>
            </a:endParaRPr>
          </a:p>
          <a:p>
            <a:pPr marL="171450" lvl="3" indent="-171450" algn="l" defTabSz="957263" eaLnBrk="1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kern="0" dirty="0">
                <a:latin typeface="Arial" pitchFamily="34" charset="0"/>
                <a:cs typeface="Arial" pitchFamily="34" charset="0"/>
              </a:rPr>
              <a:t>All the correlations are either weak or moderate.</a:t>
            </a:r>
          </a:p>
        </p:txBody>
      </p:sp>
      <p:graphicFrame>
        <p:nvGraphicFramePr>
          <p:cNvPr id="16" name="Table 5">
            <a:extLst>
              <a:ext uri="{FF2B5EF4-FFF2-40B4-BE49-F238E27FC236}">
                <a16:creationId xmlns:a16="http://schemas.microsoft.com/office/drawing/2014/main" id="{E5355C5A-4292-465D-8CEA-341C61029C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6916711"/>
              </p:ext>
            </p:extLst>
          </p:nvPr>
        </p:nvGraphicFramePr>
        <p:xfrm>
          <a:off x="1999560" y="1813663"/>
          <a:ext cx="8463574" cy="3442358"/>
        </p:xfrm>
        <a:graphic>
          <a:graphicData uri="http://schemas.openxmlformats.org/drawingml/2006/table">
            <a:tbl>
              <a:tblPr firstRow="1" bandRow="1" bandCol="1">
                <a:tableStyleId>{912C8C85-51F0-491E-9774-3900AFEF0FD7}</a:tableStyleId>
              </a:tblPr>
              <a:tblGrid>
                <a:gridCol w="3940291">
                  <a:extLst>
                    <a:ext uri="{9D8B030D-6E8A-4147-A177-3AD203B41FA5}">
                      <a16:colId xmlns:a16="http://schemas.microsoft.com/office/drawing/2014/main" val="2419434306"/>
                    </a:ext>
                  </a:extLst>
                </a:gridCol>
                <a:gridCol w="4523283">
                  <a:extLst>
                    <a:ext uri="{9D8B030D-6E8A-4147-A177-3AD203B41FA5}">
                      <a16:colId xmlns:a16="http://schemas.microsoft.com/office/drawing/2014/main" val="150422469"/>
                    </a:ext>
                  </a:extLst>
                </a:gridCol>
              </a:tblGrid>
              <a:tr h="35625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Independent Variable</a:t>
                      </a:r>
                    </a:p>
                  </a:txBody>
                  <a:tcPr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r-TR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Correlation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2577308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lvl="1" algn="l" fontAlgn="b"/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Yearly</a:t>
                      </a:r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Income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6264544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lvl="1" algn="l" fontAlgn="b"/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</a:t>
                      </a:r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of </a:t>
                      </a:r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Children</a:t>
                      </a:r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at Home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3916293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lvl="1" algn="l" fontAlgn="b"/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5854244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lvl="1" algn="l" fontAlgn="b"/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</a:t>
                      </a:r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of </a:t>
                      </a:r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Cars</a:t>
                      </a:r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Owned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6490349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lvl="1" algn="l" fontAlgn="b"/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Marital</a:t>
                      </a:r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616505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lvl="1" algn="l" fontAlgn="b"/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Occupation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2886863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lvl="1" algn="l" fontAlgn="b"/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404877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lvl="1" algn="l" fontAlgn="b"/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Education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354387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lvl="1" algn="l" fontAlgn="b"/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State</a:t>
                      </a:r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tr-T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Province</a:t>
                      </a:r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Name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95818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33898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6B8B171F-28DD-4C9D-940C-33C26F870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79" y="281840"/>
            <a:ext cx="10342245" cy="627797"/>
          </a:xfrm>
        </p:spPr>
        <p:txBody>
          <a:bodyPr>
            <a:noAutofit/>
          </a:bodyPr>
          <a:lstStyle/>
          <a:p>
            <a:r>
              <a:rPr lang="tr-TR" sz="2400" dirty="0" err="1"/>
              <a:t>Average</a:t>
            </a:r>
            <a:r>
              <a:rPr lang="tr-TR" sz="2400" dirty="0"/>
              <a:t> </a:t>
            </a:r>
            <a:r>
              <a:rPr lang="tr-TR" sz="2400" dirty="0" err="1"/>
              <a:t>Monthly</a:t>
            </a:r>
            <a:r>
              <a:rPr lang="tr-TR" sz="2400" dirty="0"/>
              <a:t> </a:t>
            </a:r>
            <a:r>
              <a:rPr lang="tr-TR" sz="2400" dirty="0" err="1"/>
              <a:t>Spend</a:t>
            </a:r>
            <a:r>
              <a:rPr lang="tr-TR" sz="2400" dirty="0"/>
              <a:t> </a:t>
            </a:r>
            <a:r>
              <a:rPr lang="en-US" sz="2400" dirty="0"/>
              <a:t>Chi-Squared Test Analysis</a:t>
            </a:r>
          </a:p>
        </p:txBody>
      </p:sp>
      <p:sp>
        <p:nvSpPr>
          <p:cNvPr id="8" name="Rounded Rectangle 529">
            <a:extLst>
              <a:ext uri="{FF2B5EF4-FFF2-40B4-BE49-F238E27FC236}">
                <a16:creationId xmlns:a16="http://schemas.microsoft.com/office/drawing/2014/main" id="{2929492B-5B20-4A82-BE46-5695784932F9}"/>
              </a:ext>
            </a:extLst>
          </p:cNvPr>
          <p:cNvSpPr/>
          <p:nvPr/>
        </p:nvSpPr>
        <p:spPr>
          <a:xfrm>
            <a:off x="729155" y="1066755"/>
            <a:ext cx="10329370" cy="306467"/>
          </a:xfrm>
          <a:prstGeom prst="round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marL="0" lvl="3" algn="l" defTabSz="957263" eaLnBrk="1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1200" kern="0" dirty="0">
                <a:latin typeface="Arial" pitchFamily="34" charset="0"/>
                <a:cs typeface="Arial" pitchFamily="34" charset="0"/>
              </a:rPr>
              <a:t> Chi-Squared Test Analysis was performed to identify list of features which impact the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std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score</a:t>
            </a:r>
            <a:endParaRPr lang="en-US" sz="1200" kern="0" dirty="0"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702CF4DD-E0FD-4628-BA56-C7E505444D06}"/>
              </a:ext>
            </a:extLst>
          </p:cNvPr>
          <p:cNvGrpSpPr/>
          <p:nvPr/>
        </p:nvGrpSpPr>
        <p:grpSpPr>
          <a:xfrm>
            <a:off x="2689735" y="2226110"/>
            <a:ext cx="6111490" cy="640080"/>
            <a:chOff x="522750" y="1851958"/>
            <a:chExt cx="6111490" cy="818809"/>
          </a:xfrm>
        </p:grpSpPr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30BED0C0-C4CA-4877-89AA-28B6501140FE}"/>
                </a:ext>
              </a:extLst>
            </p:cNvPr>
            <p:cNvSpPr/>
            <p:nvPr/>
          </p:nvSpPr>
          <p:spPr bwMode="auto">
            <a:xfrm>
              <a:off x="522750" y="1851958"/>
              <a:ext cx="2011680" cy="807406"/>
            </a:xfrm>
            <a:prstGeom prst="rect">
              <a:avLst/>
            </a:prstGeom>
            <a:solidFill>
              <a:srgbClr val="002776"/>
            </a:solidFill>
            <a:ln w="6350" cap="flat" cmpd="sng" algn="ctr">
              <a:solidFill>
                <a:srgbClr val="00277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90000" rIns="90000" bIns="90000" numCol="1" rtlCol="0" anchor="ctr" anchorCtr="0" compatLnSpc="1">
              <a:prstTxWarp prst="textNoShape">
                <a:avLst/>
              </a:prstTxWarp>
            </a:bodyPr>
            <a:lstStyle/>
            <a:p>
              <a:pPr marL="14288" marR="0" lvl="0" indent="-14288" algn="ctr" defTabSz="1042988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1. </a:t>
              </a:r>
              <a:r>
                <a:rPr kumimoji="0" lang="tr-TR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Number</a:t>
              </a:r>
              <a:r>
                <a:rPr kumimoji="0" lang="tr-TR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 of </a:t>
              </a:r>
              <a:r>
                <a:rPr kumimoji="0" lang="tr-TR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Children</a:t>
              </a:r>
              <a:r>
                <a:rPr kumimoji="0" lang="tr-TR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 at Home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7BBF0DD7-DF5F-46E6-99C1-314A6DFDB4C5}"/>
                </a:ext>
              </a:extLst>
            </p:cNvPr>
            <p:cNvSpPr/>
            <p:nvPr/>
          </p:nvSpPr>
          <p:spPr bwMode="auto">
            <a:xfrm>
              <a:off x="2572655" y="1851958"/>
              <a:ext cx="2011680" cy="807406"/>
            </a:xfrm>
            <a:prstGeom prst="rect">
              <a:avLst/>
            </a:prstGeom>
            <a:solidFill>
              <a:srgbClr val="00A1DE"/>
            </a:solidFill>
            <a:ln w="6350" cap="flat" cmpd="sng" algn="ctr">
              <a:solidFill>
                <a:srgbClr val="00A1DE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90000" rIns="90000" bIns="90000" numCol="1" rtlCol="0" anchor="ctr" anchorCtr="0" compatLnSpc="1">
              <a:prstTxWarp prst="textNoShape">
                <a:avLst/>
              </a:prstTxWarp>
            </a:bodyPr>
            <a:lstStyle/>
            <a:p>
              <a:pPr marL="14288" marR="0" lvl="0" indent="-14288" algn="ctr" defTabSz="1042988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2. </a:t>
              </a:r>
              <a:r>
                <a:rPr lang="tr-TR" sz="1400" b="1" kern="0" dirty="0" err="1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Gender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128372B3-F194-4983-B8C3-1E7692AC8412}"/>
                </a:ext>
              </a:extLst>
            </p:cNvPr>
            <p:cNvSpPr/>
            <p:nvPr/>
          </p:nvSpPr>
          <p:spPr bwMode="auto">
            <a:xfrm>
              <a:off x="4622560" y="1863361"/>
              <a:ext cx="2011680" cy="807406"/>
            </a:xfrm>
            <a:prstGeom prst="rect">
              <a:avLst/>
            </a:prstGeom>
            <a:solidFill>
              <a:srgbClr val="72C7E7"/>
            </a:solidFill>
            <a:ln w="6350" cap="flat" cmpd="sng" algn="ctr">
              <a:solidFill>
                <a:srgbClr val="72C7E7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90000" rIns="90000" bIns="90000" numCol="1" rtlCol="0" anchor="ctr" anchorCtr="0" compatLnSpc="1">
              <a:prstTxWarp prst="textNoShape">
                <a:avLst/>
              </a:prstTxWarp>
            </a:bodyPr>
            <a:lstStyle/>
            <a:p>
              <a:pPr marL="14288" marR="0" lvl="0" indent="-14288" algn="ctr" defTabSz="1042988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3. </a:t>
              </a:r>
              <a:r>
                <a:rPr kumimoji="0" lang="tr-TR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Number</a:t>
              </a:r>
              <a:r>
                <a:rPr kumimoji="0" lang="tr-TR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 of </a:t>
              </a:r>
              <a:r>
                <a:rPr kumimoji="0" lang="tr-TR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Cars</a:t>
              </a:r>
              <a:r>
                <a:rPr kumimoji="0" lang="tr-TR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0" lang="tr-TR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Owned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64" name="TextBox 263">
            <a:extLst>
              <a:ext uri="{FF2B5EF4-FFF2-40B4-BE49-F238E27FC236}">
                <a16:creationId xmlns:a16="http://schemas.microsoft.com/office/drawing/2014/main" id="{7CC46CE2-0F63-4353-B369-DA87E1719AA0}"/>
              </a:ext>
            </a:extLst>
          </p:cNvPr>
          <p:cNvSpPr txBox="1"/>
          <p:nvPr/>
        </p:nvSpPr>
        <p:spPr>
          <a:xfrm>
            <a:off x="2680380" y="1812345"/>
            <a:ext cx="679585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Top 3 Categorical features impacting the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Average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Monthly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Spend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Score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B80DDE0D-F163-4291-8446-F546E0D73BDA}"/>
              </a:ext>
            </a:extLst>
          </p:cNvPr>
          <p:cNvCxnSpPr>
            <a:cxnSpLocks/>
          </p:cNvCxnSpPr>
          <p:nvPr/>
        </p:nvCxnSpPr>
        <p:spPr>
          <a:xfrm flipH="1">
            <a:off x="2128192" y="2130926"/>
            <a:ext cx="7900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8" name="TextBox 277">
            <a:extLst>
              <a:ext uri="{FF2B5EF4-FFF2-40B4-BE49-F238E27FC236}">
                <a16:creationId xmlns:a16="http://schemas.microsoft.com/office/drawing/2014/main" id="{2A1B2C65-7908-4DA1-826D-32A312CE61C9}"/>
              </a:ext>
            </a:extLst>
          </p:cNvPr>
          <p:cNvSpPr txBox="1"/>
          <p:nvPr/>
        </p:nvSpPr>
        <p:spPr>
          <a:xfrm>
            <a:off x="2741182" y="3446056"/>
            <a:ext cx="629243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Top Numerical features impacting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Average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Monthly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Spend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Score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BF293413-8F6A-48B5-91CA-330E08660867}"/>
              </a:ext>
            </a:extLst>
          </p:cNvPr>
          <p:cNvSpPr txBox="1"/>
          <p:nvPr/>
        </p:nvSpPr>
        <p:spPr>
          <a:xfrm>
            <a:off x="729154" y="5368854"/>
            <a:ext cx="107336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Least impacting features on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Average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Monthly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Spend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Score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endParaRPr lang="tr-T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Country/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Education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, Home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Owner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Flag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Marital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Status</a:t>
            </a:r>
            <a:r>
              <a:rPr lang="tr-TR" sz="14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Occupation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C0B74BA-9C36-6482-6967-40648EE2DE15}"/>
              </a:ext>
            </a:extLst>
          </p:cNvPr>
          <p:cNvGrpSpPr/>
          <p:nvPr/>
        </p:nvGrpSpPr>
        <p:grpSpPr>
          <a:xfrm>
            <a:off x="3623185" y="3934915"/>
            <a:ext cx="4061585" cy="631166"/>
            <a:chOff x="522750" y="1851958"/>
            <a:chExt cx="4061585" cy="80740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5B00CBE-F5F0-E1EB-22F7-6849AB50641D}"/>
                </a:ext>
              </a:extLst>
            </p:cNvPr>
            <p:cNvSpPr/>
            <p:nvPr/>
          </p:nvSpPr>
          <p:spPr bwMode="auto">
            <a:xfrm>
              <a:off x="522750" y="1851958"/>
              <a:ext cx="2011680" cy="807406"/>
            </a:xfrm>
            <a:prstGeom prst="rect">
              <a:avLst/>
            </a:prstGeom>
            <a:solidFill>
              <a:srgbClr val="002776"/>
            </a:solidFill>
            <a:ln w="6350" cap="flat" cmpd="sng" algn="ctr">
              <a:solidFill>
                <a:srgbClr val="00277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90000" rIns="90000" bIns="90000" numCol="1" rtlCol="0" anchor="ctr" anchorCtr="0" compatLnSpc="1">
              <a:prstTxWarp prst="textNoShape">
                <a:avLst/>
              </a:prstTxWarp>
            </a:bodyPr>
            <a:lstStyle/>
            <a:p>
              <a:pPr marL="14288" marR="0" lvl="0" indent="-14288" algn="ctr" defTabSz="1042988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1. </a:t>
              </a:r>
              <a:r>
                <a:rPr kumimoji="0" lang="tr-TR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Yearly</a:t>
              </a:r>
              <a:r>
                <a:rPr kumimoji="0" lang="tr-TR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kumimoji="0" lang="tr-TR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Income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0D4371-048C-B225-4AE6-2FE0BC2B7AC8}"/>
                </a:ext>
              </a:extLst>
            </p:cNvPr>
            <p:cNvSpPr/>
            <p:nvPr/>
          </p:nvSpPr>
          <p:spPr bwMode="auto">
            <a:xfrm>
              <a:off x="2572655" y="1851958"/>
              <a:ext cx="2011680" cy="807406"/>
            </a:xfrm>
            <a:prstGeom prst="rect">
              <a:avLst/>
            </a:prstGeom>
            <a:solidFill>
              <a:srgbClr val="00A1DE"/>
            </a:solidFill>
            <a:ln w="6350" cap="flat" cmpd="sng" algn="ctr">
              <a:solidFill>
                <a:srgbClr val="00A1DE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90000" rIns="90000" bIns="90000" numCol="1" rtlCol="0" anchor="ctr" anchorCtr="0" compatLnSpc="1">
              <a:prstTxWarp prst="textNoShape">
                <a:avLst/>
              </a:prstTxWarp>
            </a:bodyPr>
            <a:lstStyle/>
            <a:p>
              <a:pPr marL="14288" marR="0" lvl="0" indent="-14288" algn="ctr" defTabSz="1042988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2. </a:t>
              </a:r>
              <a:r>
                <a:rPr lang="tr-TR" sz="1400" b="1" kern="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Age</a:t>
              </a:r>
              <a:endPara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3C8E5D0-1118-2562-142B-60E8319BA00B}"/>
              </a:ext>
            </a:extLst>
          </p:cNvPr>
          <p:cNvCxnSpPr>
            <a:cxnSpLocks/>
          </p:cNvCxnSpPr>
          <p:nvPr/>
        </p:nvCxnSpPr>
        <p:spPr>
          <a:xfrm flipH="1">
            <a:off x="2128192" y="3839731"/>
            <a:ext cx="7900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709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6B8B171F-28DD-4C9D-940C-33C26F870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835640" cy="627797"/>
          </a:xfrm>
        </p:spPr>
        <p:txBody>
          <a:bodyPr>
            <a:noAutofit/>
          </a:bodyPr>
          <a:lstStyle/>
          <a:p>
            <a:r>
              <a:rPr lang="tr-TR" sz="2000" dirty="0" err="1"/>
              <a:t>Average</a:t>
            </a:r>
            <a:r>
              <a:rPr lang="tr-TR" sz="2000" dirty="0"/>
              <a:t> </a:t>
            </a:r>
            <a:r>
              <a:rPr lang="tr-TR" sz="2000" dirty="0" err="1"/>
              <a:t>Monthly</a:t>
            </a:r>
            <a:r>
              <a:rPr lang="tr-TR" sz="2000" dirty="0"/>
              <a:t> </a:t>
            </a:r>
            <a:r>
              <a:rPr lang="tr-TR" sz="2000" dirty="0" err="1"/>
              <a:t>Spend</a:t>
            </a:r>
            <a:r>
              <a:rPr lang="tr-TR" sz="2000" dirty="0"/>
              <a:t> </a:t>
            </a:r>
            <a:r>
              <a:rPr lang="en-US" sz="2000" dirty="0"/>
              <a:t>Linear Correlation Tests Analysis</a:t>
            </a:r>
          </a:p>
        </p:txBody>
      </p:sp>
      <p:sp>
        <p:nvSpPr>
          <p:cNvPr id="8" name="Rounded Rectangle 529">
            <a:extLst>
              <a:ext uri="{FF2B5EF4-FFF2-40B4-BE49-F238E27FC236}">
                <a16:creationId xmlns:a16="http://schemas.microsoft.com/office/drawing/2014/main" id="{2929492B-5B20-4A82-BE46-5695784932F9}"/>
              </a:ext>
            </a:extLst>
          </p:cNvPr>
          <p:cNvSpPr/>
          <p:nvPr/>
        </p:nvSpPr>
        <p:spPr>
          <a:xfrm>
            <a:off x="771990" y="1044547"/>
            <a:ext cx="10335722" cy="567531"/>
          </a:xfrm>
          <a:prstGeom prst="round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marL="171450" lvl="3" indent="-171450" algn="l" defTabSz="957263" eaLnBrk="1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kern="0" dirty="0">
                <a:latin typeface="Arial" pitchFamily="34" charset="0"/>
                <a:cs typeface="Arial" pitchFamily="34" charset="0"/>
              </a:rPr>
              <a:t>Top 3 Influencing factors on AVERAGE STD SCORE of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average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monthly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spend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200" kern="0" dirty="0">
                <a:latin typeface="Arial" pitchFamily="34" charset="0"/>
                <a:cs typeface="Arial" pitchFamily="34" charset="0"/>
              </a:rPr>
              <a:t>are :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Yearly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Income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,</a:t>
            </a:r>
            <a:r>
              <a:rPr lang="en-US" sz="1200" kern="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Number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of </a:t>
            </a:r>
            <a:r>
              <a:rPr lang="tr-TR" sz="1200" kern="0" dirty="0" err="1">
                <a:latin typeface="Arial" pitchFamily="34" charset="0"/>
                <a:cs typeface="Arial" pitchFamily="34" charset="0"/>
              </a:rPr>
              <a:t>Children</a:t>
            </a:r>
            <a:r>
              <a:rPr lang="tr-TR" sz="1200" kern="0" dirty="0">
                <a:latin typeface="Arial" pitchFamily="34" charset="0"/>
                <a:cs typeface="Arial" pitchFamily="34" charset="0"/>
              </a:rPr>
              <a:t> at Home, Age</a:t>
            </a:r>
            <a:endParaRPr lang="en-US" sz="1200" kern="0" dirty="0">
              <a:latin typeface="Arial" pitchFamily="34" charset="0"/>
              <a:cs typeface="Arial" pitchFamily="34" charset="0"/>
            </a:endParaRPr>
          </a:p>
          <a:p>
            <a:pPr marL="171450" lvl="3" indent="-171450" algn="l" defTabSz="957263" eaLnBrk="1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kern="0" dirty="0">
                <a:latin typeface="Arial" pitchFamily="34" charset="0"/>
                <a:cs typeface="Arial" pitchFamily="34" charset="0"/>
              </a:rPr>
              <a:t>All the correlations are either weak or moderate.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626FB95-0A3E-E48F-C96D-B35422FE9E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723047"/>
              </p:ext>
            </p:extLst>
          </p:nvPr>
        </p:nvGraphicFramePr>
        <p:xfrm>
          <a:off x="1981200" y="1952625"/>
          <a:ext cx="7423944" cy="3228183"/>
        </p:xfrm>
        <a:graphic>
          <a:graphicData uri="http://schemas.openxmlformats.org/drawingml/2006/table">
            <a:tbl>
              <a:tblPr firstRow="1" bandRow="1" bandCol="1"/>
              <a:tblGrid>
                <a:gridCol w="3403239">
                  <a:extLst>
                    <a:ext uri="{9D8B030D-6E8A-4147-A177-3AD203B41FA5}">
                      <a16:colId xmlns:a16="http://schemas.microsoft.com/office/drawing/2014/main" val="1579985364"/>
                    </a:ext>
                  </a:extLst>
                </a:gridCol>
                <a:gridCol w="4020705">
                  <a:extLst>
                    <a:ext uri="{9D8B030D-6E8A-4147-A177-3AD203B41FA5}">
                      <a16:colId xmlns:a16="http://schemas.microsoft.com/office/drawing/2014/main" val="1019995235"/>
                    </a:ext>
                  </a:extLst>
                </a:gridCol>
              </a:tblGrid>
              <a:tr h="27584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Independent Variable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78B0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8B0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8B0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Correlation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78B0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8B0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8B0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288961"/>
                  </a:ext>
                </a:extLst>
              </a:tr>
              <a:tr h="26839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Number of Children at Home</a:t>
                      </a:r>
                    </a:p>
                  </a:txBody>
                  <a:tcPr marL="45720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0.73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8912879"/>
                  </a:ext>
                </a:extLst>
              </a:tr>
              <a:tr h="26839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Yearly Income</a:t>
                      </a:r>
                    </a:p>
                  </a:txBody>
                  <a:tcPr marL="45720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0.61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4055472"/>
                  </a:ext>
                </a:extLst>
              </a:tr>
              <a:tr h="26839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Gender</a:t>
                      </a:r>
                    </a:p>
                  </a:txBody>
                  <a:tcPr marL="45720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0.57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2078299"/>
                  </a:ext>
                </a:extLst>
              </a:tr>
              <a:tr h="26839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Number of Cars Owned</a:t>
                      </a:r>
                    </a:p>
                  </a:txBody>
                  <a:tcPr marL="45720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1848659"/>
                  </a:ext>
                </a:extLst>
              </a:tr>
              <a:tr h="26839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Occupation</a:t>
                      </a:r>
                    </a:p>
                  </a:txBody>
                  <a:tcPr marL="45720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0.38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6765244"/>
                  </a:ext>
                </a:extLst>
              </a:tr>
              <a:tr h="26839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Marital Status</a:t>
                      </a:r>
                    </a:p>
                  </a:txBody>
                  <a:tcPr marL="45720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0.22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0632633"/>
                  </a:ext>
                </a:extLst>
              </a:tr>
              <a:tr h="26839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Home Owner Flag</a:t>
                      </a:r>
                    </a:p>
                  </a:txBody>
                  <a:tcPr marL="45720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750448"/>
                  </a:ext>
                </a:extLst>
              </a:tr>
              <a:tr h="26839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State Province Name</a:t>
                      </a:r>
                    </a:p>
                  </a:txBody>
                  <a:tcPr marL="45720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0.12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2667621"/>
                  </a:ext>
                </a:extLst>
              </a:tr>
              <a:tr h="26839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Education</a:t>
                      </a:r>
                    </a:p>
                  </a:txBody>
                  <a:tcPr marL="45720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0.11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9249783"/>
                  </a:ext>
                </a:extLst>
              </a:tr>
              <a:tr h="26839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Country Region Name</a:t>
                      </a:r>
                    </a:p>
                  </a:txBody>
                  <a:tcPr marL="45720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0.11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224106"/>
                  </a:ext>
                </a:extLst>
              </a:tr>
              <a:tr h="26839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Age</a:t>
                      </a:r>
                    </a:p>
                  </a:txBody>
                  <a:tcPr marL="45720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0.01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625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4456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31F4B-B5BD-1FDA-523B-5380C5B1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496" y="978776"/>
            <a:ext cx="5925310" cy="1174991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400"/>
              <a:t>CONTENT</a:t>
            </a:r>
          </a:p>
        </p:txBody>
      </p:sp>
      <p:pic>
        <p:nvPicPr>
          <p:cNvPr id="8" name="Content Placeholder 7" descr="A row of bicycles in different colors parked in a row on a cobblestone street">
            <a:extLst>
              <a:ext uri="{FF2B5EF4-FFF2-40B4-BE49-F238E27FC236}">
                <a16:creationId xmlns:a16="http://schemas.microsoft.com/office/drawing/2014/main" id="{70683B75-9A8A-58B2-645E-630B330CFF8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8" r="38651" b="-1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357509E-1E7F-454A-6136-3E2D6A745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45496" y="2440667"/>
            <a:ext cx="5925310" cy="414110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Case</a:t>
            </a:r>
            <a:endParaRPr lang="tr-TR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predict customers' monthly spend and whether a customer will be buying a bike or not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Acquisition</a:t>
            </a:r>
            <a:endParaRPr lang="tr-TR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Customers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 p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ast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spends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yearly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income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education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occupation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marital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status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 was obtained in CSV format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Preparation</a:t>
            </a:r>
            <a:endParaRPr lang="tr-TR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Missing data was found using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dataprep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Python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tr-TR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Building</a:t>
            </a:r>
            <a:r>
              <a:rPr lang="tr-T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Training Model</a:t>
            </a:r>
          </a:p>
          <a:p>
            <a:pPr algn="l"/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Predictive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ML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Pycaret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H2O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libraries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utilizing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Regression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Classification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algorithms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predictions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tr-TR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Visualization</a:t>
            </a:r>
            <a:endParaRPr lang="tr-TR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Graphs were created using Tableau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factors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impacting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spending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whether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would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buy a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bike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tr-T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not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95433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31F4B-B5BD-1FDA-523B-5380C5B1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496" y="978776"/>
            <a:ext cx="5925310" cy="1174991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tr-TR" sz="2400" dirty="0" err="1"/>
              <a:t>Questıons</a:t>
            </a:r>
            <a:r>
              <a:rPr lang="tr-TR" sz="2400" dirty="0"/>
              <a:t>?</a:t>
            </a:r>
            <a:endParaRPr lang="en-US" sz="2400" dirty="0"/>
          </a:p>
        </p:txBody>
      </p:sp>
      <p:pic>
        <p:nvPicPr>
          <p:cNvPr id="8" name="Content Placeholder 7" descr="A row of bicycles in different colors parked in a row on a cobblestone street">
            <a:extLst>
              <a:ext uri="{FF2B5EF4-FFF2-40B4-BE49-F238E27FC236}">
                <a16:creationId xmlns:a16="http://schemas.microsoft.com/office/drawing/2014/main" id="{70683B75-9A8A-58B2-645E-630B330CFF8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8" r="38651" b="-1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357509E-1E7F-454A-6136-3E2D6A745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45496" y="2440667"/>
            <a:ext cx="5925310" cy="414110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l">
              <a:buNone/>
            </a:pPr>
            <a:r>
              <a:rPr lang="tr-TR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</a:t>
            </a:r>
            <a:r>
              <a:rPr lang="tr-TR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Via</a:t>
            </a:r>
            <a:r>
              <a:rPr lang="tr-TR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 algn="l">
              <a:buNone/>
            </a:pPr>
            <a:r>
              <a:rPr lang="tr-TR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twobameric@gmail.com</a:t>
            </a:r>
            <a:endParaRPr lang="en-US" sz="1600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158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BFC115E-6BE5-4108-B6B2-C3250787B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Data Preparation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22F3F9-370E-41FB-A997-0DC37F3AA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4020"/>
            <a:ext cx="10515600" cy="5532140"/>
          </a:xfrm>
        </p:spPr>
        <p:txBody>
          <a:bodyPr>
            <a:normAutofit fontScale="77500" lnSpcReduction="20000"/>
          </a:bodyPr>
          <a:lstStyle/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Total number of records 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16519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700" b="1" dirty="0">
                <a:latin typeface="Arial" panose="020B0604020202020204" pitchFamily="34" charset="0"/>
                <a:cs typeface="Arial" panose="020B0604020202020204" pitchFamily="34" charset="0"/>
              </a:rPr>
              <a:t>98</a:t>
            </a:r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 duplicate </a:t>
            </a:r>
            <a:r>
              <a:rPr lang="tr-TR" sz="1700" b="1" dirty="0" err="1">
                <a:latin typeface="Arial" panose="020B0604020202020204" pitchFamily="34" charset="0"/>
                <a:cs typeface="Arial" panose="020B0604020202020204" pitchFamily="34" charset="0"/>
              </a:rPr>
              <a:t>records</a:t>
            </a:r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 found</a:t>
            </a:r>
          </a:p>
          <a:p>
            <a:endParaRPr 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Following missing values were found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/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: 16431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(99% of </a:t>
            </a:r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total </a:t>
            </a:r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records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Middle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Name: 6985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(42% of </a:t>
            </a:r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total </a:t>
            </a:r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records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/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Suffix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: 16517 (99.9% of </a:t>
            </a:r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total </a:t>
            </a:r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records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/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Address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Line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2: 16243 (98% of </a:t>
            </a:r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total </a:t>
            </a:r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records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Missing values treatment:</a:t>
            </a:r>
          </a:p>
          <a:p>
            <a:pPr lvl="1"/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16431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records)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: Since 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16431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records out of 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16519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are missing which is 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&gt;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20%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will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not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use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feature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on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analysis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Middle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Name 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6985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records)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Since 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6985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records out of 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16519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are missing which is 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&gt;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20%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will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not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use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feature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on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analysis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.</a:t>
            </a:r>
            <a:endParaRPr lang="en-US" sz="17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Suffix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16517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records)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: Since 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16517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records out of 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16519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are missing which is 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&gt;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20%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will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not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use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feature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on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analysis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Address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700" dirty="0" err="1">
                <a:latin typeface="Arial" panose="020B0604020202020204" pitchFamily="34" charset="0"/>
                <a:cs typeface="Arial" panose="020B0604020202020204" pitchFamily="34" charset="0"/>
              </a:rPr>
              <a:t>Line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 2 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16243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records)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: Since </a:t>
            </a:r>
            <a:r>
              <a:rPr lang="tr-TR" sz="1700" dirty="0">
                <a:latin typeface="Arial" panose="020B0604020202020204" pitchFamily="34" charset="0"/>
                <a:cs typeface="Arial" panose="020B0604020202020204" pitchFamily="34" charset="0"/>
              </a:rPr>
              <a:t>16243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records out of 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16519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are missing which is 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&gt;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20%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will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not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use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feature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on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tr-TR" sz="1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analysis</a:t>
            </a:r>
            <a:r>
              <a:rPr kumimoji="0" lang="tr-TR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.</a:t>
            </a:r>
          </a:p>
          <a:p>
            <a:pPr lvl="1"/>
            <a:endParaRPr lang="tr-TR" sz="17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700" b="1" dirty="0" err="1"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tr-TR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700" b="1" dirty="0" err="1">
                <a:latin typeface="Arial" panose="020B0604020202020204" pitchFamily="34" charset="0"/>
                <a:cs typeface="Arial" panose="020B0604020202020204" pitchFamily="34" charset="0"/>
              </a:rPr>
              <a:t>Consideration</a:t>
            </a:r>
            <a:endParaRPr 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‘Age’ variable was created from the ‘</a:t>
            </a:r>
            <a:r>
              <a:rPr lang="en-US" sz="17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BirthDate</a:t>
            </a:r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 variable using the datetime python library to consider the impact of age on </a:t>
            </a:r>
            <a:r>
              <a:rPr lang="en-US" sz="17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AveMonthSpend</a:t>
            </a:r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17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BikeBuyer</a:t>
            </a:r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variables.</a:t>
            </a:r>
          </a:p>
        </p:txBody>
      </p:sp>
    </p:spTree>
    <p:extLst>
      <p:ext uri="{BB962C8B-B14F-4D97-AF65-F5344CB8AC3E}">
        <p14:creationId xmlns:p14="http://schemas.microsoft.com/office/powerpoint/2010/main" val="1038262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325F3F6-6400-4D03-AE43-A0EF8ABB4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/>
              <a:t>Exploratory Data Analysis</a:t>
            </a:r>
            <a:endParaRPr lang="en-US" b="1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2F88F62E-85D4-46E5-84F6-86CB0BD48C6E}"/>
              </a:ext>
            </a:extLst>
          </p:cNvPr>
          <p:cNvSpPr txBox="1">
            <a:spLocks/>
          </p:cNvSpPr>
          <p:nvPr/>
        </p:nvSpPr>
        <p:spPr>
          <a:xfrm>
            <a:off x="2598679" y="940355"/>
            <a:ext cx="6773922" cy="4439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700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The Features (i.e., variables) are segregated into three Categories</a:t>
            </a:r>
          </a:p>
          <a:p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F7B8E8E-8161-4F8F-280B-FC2598CF43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493294"/>
              </p:ext>
            </p:extLst>
          </p:nvPr>
        </p:nvGraphicFramePr>
        <p:xfrm>
          <a:off x="2051367" y="1162314"/>
          <a:ext cx="7388225" cy="48429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4E51F80-00C6-9C11-2342-A0A03CCD7FD9}"/>
              </a:ext>
            </a:extLst>
          </p:cNvPr>
          <p:cNvSpPr txBox="1"/>
          <p:nvPr/>
        </p:nvSpPr>
        <p:spPr>
          <a:xfrm>
            <a:off x="7219950" y="1800225"/>
            <a:ext cx="4058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Variables</a:t>
            </a:r>
            <a:r>
              <a:rPr lang="tr-TR" dirty="0"/>
              <a:t> </a:t>
            </a:r>
            <a:r>
              <a:rPr lang="tr-TR" dirty="0" err="1"/>
              <a:t>which</a:t>
            </a:r>
            <a:r>
              <a:rPr lang="tr-TR" dirty="0"/>
              <a:t> </a:t>
            </a:r>
            <a:r>
              <a:rPr lang="tr-TR" dirty="0" err="1"/>
              <a:t>does</a:t>
            </a:r>
            <a:r>
              <a:rPr lang="tr-TR" dirty="0"/>
              <a:t> not </a:t>
            </a:r>
            <a:r>
              <a:rPr lang="tr-TR" dirty="0" err="1"/>
              <a:t>have</a:t>
            </a:r>
            <a:r>
              <a:rPr lang="tr-TR" dirty="0"/>
              <a:t> </a:t>
            </a:r>
          </a:p>
          <a:p>
            <a:r>
              <a:rPr lang="tr-TR" dirty="0" err="1"/>
              <a:t>significant</a:t>
            </a:r>
            <a:r>
              <a:rPr lang="tr-TR" dirty="0"/>
              <a:t> </a:t>
            </a:r>
            <a:r>
              <a:rPr lang="tr-TR" dirty="0" err="1"/>
              <a:t>impact</a:t>
            </a:r>
            <a:r>
              <a:rPr lang="tr-TR" dirty="0"/>
              <a:t> on </a:t>
            </a:r>
            <a:r>
              <a:rPr lang="tr-TR" dirty="0" err="1"/>
              <a:t>Predictor</a:t>
            </a:r>
            <a:r>
              <a:rPr lang="tr-TR" dirty="0"/>
              <a:t> </a:t>
            </a:r>
            <a:r>
              <a:rPr lang="tr-TR" dirty="0" err="1"/>
              <a:t>variable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193D65-D951-1AA6-AE45-64FED98F2C05}"/>
              </a:ext>
            </a:extLst>
          </p:cNvPr>
          <p:cNvSpPr txBox="1"/>
          <p:nvPr/>
        </p:nvSpPr>
        <p:spPr>
          <a:xfrm>
            <a:off x="517453" y="3059668"/>
            <a:ext cx="3067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Data </a:t>
            </a:r>
            <a:r>
              <a:rPr lang="tr-TR" dirty="0" err="1"/>
              <a:t>which</a:t>
            </a:r>
            <a:r>
              <a:rPr lang="tr-TR" dirty="0"/>
              <a:t> is </a:t>
            </a:r>
            <a:r>
              <a:rPr lang="tr-TR" dirty="0" err="1"/>
              <a:t>to</a:t>
            </a:r>
            <a:r>
              <a:rPr lang="tr-TR" dirty="0"/>
              <a:t> be </a:t>
            </a:r>
            <a:r>
              <a:rPr lang="tr-TR" dirty="0" err="1"/>
              <a:t>predicted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AEC15B-3938-A272-5483-794093F0F1FD}"/>
              </a:ext>
            </a:extLst>
          </p:cNvPr>
          <p:cNvSpPr txBox="1"/>
          <p:nvPr/>
        </p:nvSpPr>
        <p:spPr>
          <a:xfrm>
            <a:off x="1123950" y="5255865"/>
            <a:ext cx="42594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Variables which were considered to have </a:t>
            </a:r>
            <a:endParaRPr lang="tr-TR" dirty="0"/>
          </a:p>
          <a:p>
            <a:pPr algn="r"/>
            <a:r>
              <a:rPr lang="en-US" dirty="0"/>
              <a:t>an impact on the Predict or variable</a:t>
            </a:r>
          </a:p>
        </p:txBody>
      </p:sp>
    </p:spTree>
    <p:extLst>
      <p:ext uri="{BB962C8B-B14F-4D97-AF65-F5344CB8AC3E}">
        <p14:creationId xmlns:p14="http://schemas.microsoft.com/office/powerpoint/2010/main" val="1585205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Exploratory Data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33D2ED-323C-405A-89E7-329C0E3E498F}"/>
              </a:ext>
            </a:extLst>
          </p:cNvPr>
          <p:cNvSpPr txBox="1"/>
          <p:nvPr/>
        </p:nvSpPr>
        <p:spPr>
          <a:xfrm>
            <a:off x="1249894" y="1057552"/>
            <a:ext cx="2713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Noise Variables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05D695-8971-4B54-8694-DFE2AF0743D1}"/>
              </a:ext>
            </a:extLst>
          </p:cNvPr>
          <p:cNvSpPr txBox="1"/>
          <p:nvPr/>
        </p:nvSpPr>
        <p:spPr>
          <a:xfrm>
            <a:off x="7140979" y="1057552"/>
            <a:ext cx="2713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Predictor Variables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1F2567F-C37C-4F72-8AEF-8704C7B01AEC}"/>
              </a:ext>
            </a:extLst>
          </p:cNvPr>
          <p:cNvCxnSpPr/>
          <p:nvPr/>
        </p:nvCxnSpPr>
        <p:spPr>
          <a:xfrm>
            <a:off x="4377128" y="1242218"/>
            <a:ext cx="0" cy="449901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61FC8A9-89D6-9746-D576-0B9F114D1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552" y="1637525"/>
            <a:ext cx="2333245" cy="36433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6503CC5-C6E3-A5DF-E9D1-35BEB6D25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667" y="1976050"/>
            <a:ext cx="6806612" cy="290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108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31F4B-B5BD-1FDA-523B-5380C5B1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496" y="978776"/>
            <a:ext cx="5925310" cy="1174991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tr-TR" sz="2400" dirty="0"/>
              <a:t>DATA VISUALIZATION</a:t>
            </a:r>
            <a:endParaRPr lang="en-US" sz="2400" dirty="0"/>
          </a:p>
        </p:txBody>
      </p:sp>
      <p:pic>
        <p:nvPicPr>
          <p:cNvPr id="8" name="Content Placeholder 7" descr="A row of bicycles in different colors parked in a row on a cobblestone street">
            <a:extLst>
              <a:ext uri="{FF2B5EF4-FFF2-40B4-BE49-F238E27FC236}">
                <a16:creationId xmlns:a16="http://schemas.microsoft.com/office/drawing/2014/main" id="{70683B75-9A8A-58B2-645E-630B330CFF8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8" r="38651" b="-1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357509E-1E7F-454A-6136-3E2D6A745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45496" y="2440667"/>
            <a:ext cx="5925310" cy="414110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l">
              <a:buNone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visuals are created using Tableau where charts are plotted using the independent variables against the dependent variable (Std Score). </a:t>
            </a:r>
          </a:p>
          <a:p>
            <a:pPr marL="0" indent="0" algn="l">
              <a:buNone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charts help us in getting a preliminary idea about the relationship between the independent variables and the dependent variable (Std Score).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983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tr-TR" dirty="0" err="1"/>
              <a:t>Bıke</a:t>
            </a:r>
            <a:r>
              <a:rPr lang="tr-TR" dirty="0"/>
              <a:t> </a:t>
            </a:r>
            <a:r>
              <a:rPr lang="tr-TR" dirty="0" err="1"/>
              <a:t>Buyers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sz="2700" dirty="0" err="1"/>
              <a:t>Countrıes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Ages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3C1FAD-1AAC-4EF1-959B-F7F438646B74}"/>
              </a:ext>
            </a:extLst>
          </p:cNvPr>
          <p:cNvSpPr txBox="1"/>
          <p:nvPr/>
        </p:nvSpPr>
        <p:spPr>
          <a:xfrm flipH="1">
            <a:off x="716279" y="4824746"/>
            <a:ext cx="1058630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biggest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bike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buyers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is in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United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States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lowest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is in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People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50-59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years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old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biggest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prefer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using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bike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5945D4B-7E88-4733-B4AA-792156A68576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12B03A2-3506-44A7-94B6-7FF184E26A12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EC33E10-7ED9-45B5-B091-229D7B220AEA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67A4593-493F-8105-A824-EE208A9DD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621" y="1027903"/>
            <a:ext cx="2784554" cy="3375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9B22BB-68BE-6D6E-9399-C561ABB8C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407" y="1027903"/>
            <a:ext cx="3388542" cy="32552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1C77D6-984B-4776-52C5-F92B05F888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9412" y="1225539"/>
            <a:ext cx="438173" cy="42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03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Autofit/>
          </a:bodyPr>
          <a:lstStyle/>
          <a:p>
            <a:r>
              <a:rPr lang="tr-TR" sz="2000" dirty="0" err="1"/>
              <a:t>RelatıonshIp</a:t>
            </a:r>
            <a:r>
              <a:rPr lang="tr-TR" sz="2000" dirty="0"/>
              <a:t> </a:t>
            </a:r>
            <a:r>
              <a:rPr lang="tr-TR" sz="2000" dirty="0" err="1"/>
              <a:t>between</a:t>
            </a:r>
            <a:r>
              <a:rPr lang="tr-TR" sz="2000" dirty="0"/>
              <a:t> </a:t>
            </a:r>
            <a:r>
              <a:rPr lang="tr-TR" sz="2000" dirty="0" err="1"/>
              <a:t>Customers</a:t>
            </a:r>
            <a:r>
              <a:rPr lang="tr-TR" sz="2000" dirty="0"/>
              <a:t>’ </a:t>
            </a:r>
            <a:r>
              <a:rPr lang="tr-TR" sz="2000" dirty="0" err="1"/>
              <a:t>DemographIcs</a:t>
            </a:r>
            <a:r>
              <a:rPr lang="tr-TR" sz="2000" dirty="0"/>
              <a:t> </a:t>
            </a:r>
            <a:r>
              <a:rPr lang="tr-TR" sz="2000" dirty="0" err="1"/>
              <a:t>and</a:t>
            </a:r>
            <a:r>
              <a:rPr lang="tr-TR" sz="2000" dirty="0"/>
              <a:t> </a:t>
            </a:r>
            <a:r>
              <a:rPr lang="tr-TR" sz="2000" dirty="0" err="1"/>
              <a:t>BIke</a:t>
            </a:r>
            <a:r>
              <a:rPr lang="tr-TR" sz="2000" dirty="0"/>
              <a:t> </a:t>
            </a:r>
            <a:r>
              <a:rPr lang="tr-TR" sz="2000" dirty="0" err="1"/>
              <a:t>Buyers</a:t>
            </a:r>
            <a:endParaRPr lang="en-US" sz="20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8062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79" y="5125530"/>
            <a:ext cx="1058630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Males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buy bikes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slightly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females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married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people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buy bikes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single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people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People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higher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education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Professional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job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owners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buy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bikes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others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85246E-09FA-0EEB-2605-CAA296A74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446" y="1074484"/>
            <a:ext cx="2231020" cy="207307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69D3991-256B-3DC2-5E68-2EBF450E4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446" y="3276020"/>
            <a:ext cx="2231020" cy="165615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FFAFC61-F524-895A-11E2-B229C00B3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1711" y="1380058"/>
            <a:ext cx="2469041" cy="235020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CEF7CC-E79B-60A5-6149-C0ED1B2969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5768" y="1074484"/>
            <a:ext cx="2731181" cy="384635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83388DA-A3DD-E8E3-2E89-2AEF79862D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36507" y="1209269"/>
            <a:ext cx="438173" cy="42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664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Autofit/>
          </a:bodyPr>
          <a:lstStyle/>
          <a:p>
            <a:r>
              <a:rPr lang="tr-TR" sz="2000" dirty="0" err="1"/>
              <a:t>RelatIon</a:t>
            </a:r>
            <a:r>
              <a:rPr lang="tr-TR" sz="2000" dirty="0"/>
              <a:t> </a:t>
            </a:r>
            <a:r>
              <a:rPr lang="tr-TR" sz="2000" dirty="0" err="1"/>
              <a:t>Between</a:t>
            </a:r>
            <a:r>
              <a:rPr lang="tr-TR" sz="2000" dirty="0"/>
              <a:t> </a:t>
            </a:r>
            <a:r>
              <a:rPr lang="tr-TR" sz="2000" dirty="0" err="1"/>
              <a:t>Average</a:t>
            </a:r>
            <a:r>
              <a:rPr lang="tr-TR" sz="2000" dirty="0"/>
              <a:t> </a:t>
            </a:r>
            <a:r>
              <a:rPr lang="tr-TR" sz="2000" dirty="0" err="1"/>
              <a:t>Monthly</a:t>
            </a:r>
            <a:r>
              <a:rPr lang="tr-TR" sz="2000" dirty="0"/>
              <a:t> </a:t>
            </a:r>
            <a:r>
              <a:rPr lang="tr-TR" sz="2000" dirty="0" err="1"/>
              <a:t>Spend</a:t>
            </a:r>
            <a:r>
              <a:rPr lang="tr-TR" sz="2000" dirty="0"/>
              <a:t> </a:t>
            </a:r>
            <a:r>
              <a:rPr lang="tr-TR" sz="2000" dirty="0" err="1"/>
              <a:t>and</a:t>
            </a:r>
            <a:r>
              <a:rPr lang="tr-TR" sz="2000" dirty="0"/>
              <a:t> </a:t>
            </a:r>
            <a:r>
              <a:rPr lang="tr-TR" sz="2000" dirty="0" err="1"/>
              <a:t>Yearly</a:t>
            </a:r>
            <a:r>
              <a:rPr lang="tr-TR" sz="2000" dirty="0"/>
              <a:t> </a:t>
            </a:r>
            <a:r>
              <a:rPr lang="tr-TR" sz="2000" dirty="0" err="1"/>
              <a:t>Income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58FF12-9203-41C0-BB33-ED3DBA72DF1D}"/>
              </a:ext>
            </a:extLst>
          </p:cNvPr>
          <p:cNvSpPr txBox="1"/>
          <p:nvPr/>
        </p:nvSpPr>
        <p:spPr>
          <a:xfrm>
            <a:off x="2059305" y="5715000"/>
            <a:ext cx="1099947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The chart shows that 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yearly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income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increases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average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monthly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spend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also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b="1" dirty="0" err="1">
                <a:latin typeface="Arial" panose="020B0604020202020204" pitchFamily="34" charset="0"/>
                <a:cs typeface="Arial" panose="020B0604020202020204" pitchFamily="34" charset="0"/>
              </a:rPr>
              <a:t>increases</a:t>
            </a:r>
            <a:r>
              <a:rPr lang="tr-TR" sz="15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E7BC44-B24A-6056-8768-95C4375A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882" y="1514376"/>
            <a:ext cx="9430235" cy="382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99792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18029</TotalTime>
  <Words>1138</Words>
  <Application>Microsoft Office PowerPoint</Application>
  <PresentationFormat>Widescreen</PresentationFormat>
  <Paragraphs>174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Gill Sans MT</vt:lpstr>
      <vt:lpstr>Parcel</vt:lpstr>
      <vt:lpstr>Trivalley Bike Customer Average Monthly Spending and Likely Buyer Using Predictive Analytics</vt:lpstr>
      <vt:lpstr>CONTENT</vt:lpstr>
      <vt:lpstr>Data Preparation</vt:lpstr>
      <vt:lpstr>Exploratory Data Analysis</vt:lpstr>
      <vt:lpstr>Exploratory Data Analysis</vt:lpstr>
      <vt:lpstr>DATA VISUALIZATION</vt:lpstr>
      <vt:lpstr>Bıke Buyers By Countrıes and Ages</vt:lpstr>
      <vt:lpstr>RelatıonshIp between Customers’ DemographIcs and BIke Buyers</vt:lpstr>
      <vt:lpstr>RelatIon Between Average Monthly Spend and Yearly Income</vt:lpstr>
      <vt:lpstr>RelatIonshIp between Number of ChIldren and BIke Buyers</vt:lpstr>
      <vt:lpstr>RelatIon between Number of Cars Owned/Home Owner and BIke Buyers</vt:lpstr>
      <vt:lpstr>ALGORITHMS  AND  MACHINE LEARNING</vt:lpstr>
      <vt:lpstr>Algorıthm selectıon for average monthly spend</vt:lpstr>
      <vt:lpstr>Algorıthm selectıon for bıke buyer</vt:lpstr>
      <vt:lpstr>Confusıon matrıx from gradıent boostıng classıfıer</vt:lpstr>
      <vt:lpstr>BIke Buyer Chi-Squared Test Analysis</vt:lpstr>
      <vt:lpstr>BIke Buyers Linear Correlation Tests Analysis</vt:lpstr>
      <vt:lpstr>Average Monthly Spend Chi-Squared Test Analysis</vt:lpstr>
      <vt:lpstr>Average Monthly Spend Linear Correlation Tests Analysis</vt:lpstr>
      <vt:lpstr>Questıons?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Minnesota School Data Analytics (2018-2019)</dc:title>
  <dc:creator>Anoop</dc:creator>
  <cp:lastModifiedBy>Tuğba Okutur</cp:lastModifiedBy>
  <cp:revision>216</cp:revision>
  <dcterms:created xsi:type="dcterms:W3CDTF">2021-08-19T05:55:49Z</dcterms:created>
  <dcterms:modified xsi:type="dcterms:W3CDTF">2024-03-18T17:20:46Z</dcterms:modified>
</cp:coreProperties>
</file>

<file path=docProps/thumbnail.jpeg>
</file>